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ppt/notesSlides/notesSlide19.xml" ContentType="application/vnd.openxmlformats-officedocument.presentationml.notesSlide+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theme/themeOverride21.xml" ContentType="application/vnd.openxmlformats-officedocument.themeOverride+xml"/>
  <Override PartName="/ppt/notesSlides/notesSlide22.xml" ContentType="application/vnd.openxmlformats-officedocument.presentationml.notesSlide+xml"/>
  <Override PartName="/ppt/theme/themeOverride22.xml" ContentType="application/vnd.openxmlformats-officedocument.themeOverride+xml"/>
  <Override PartName="/ppt/notesSlides/notesSlide23.xml" ContentType="application/vnd.openxmlformats-officedocument.presentationml.notesSlide+xml"/>
  <Override PartName="/ppt/theme/themeOverride23.xml" ContentType="application/vnd.openxmlformats-officedocument.themeOverride+xml"/>
  <Override PartName="/ppt/notesSlides/notesSlide24.xml" ContentType="application/vnd.openxmlformats-officedocument.presentationml.notesSlide+xml"/>
  <Override PartName="/ppt/theme/themeOverride24.xml" ContentType="application/vnd.openxmlformats-officedocument.themeOverride+xml"/>
  <Override PartName="/ppt/notesSlides/notesSlide25.xml" ContentType="application/vnd.openxmlformats-officedocument.presentationml.notesSlide+xml"/>
  <Override PartName="/ppt/theme/themeOverride25.xml" ContentType="application/vnd.openxmlformats-officedocument.themeOverride+xml"/>
  <Override PartName="/ppt/notesSlides/notesSlide26.xml" ContentType="application/vnd.openxmlformats-officedocument.presentationml.notesSlide+xml"/>
  <Override PartName="/ppt/theme/themeOverride26.xml" ContentType="application/vnd.openxmlformats-officedocument.themeOverride+xml"/>
  <Override PartName="/ppt/notesSlides/notesSlide27.xml" ContentType="application/vnd.openxmlformats-officedocument.presentationml.notesSlide+xml"/>
  <Override PartName="/ppt/theme/themeOverride27.xml" ContentType="application/vnd.openxmlformats-officedocument.themeOverride+xml"/>
  <Override PartName="/ppt/notesSlides/notesSlide28.xml" ContentType="application/vnd.openxmlformats-officedocument.presentationml.notesSlide+xml"/>
  <Override PartName="/ppt/theme/themeOverride28.xml" ContentType="application/vnd.openxmlformats-officedocument.themeOverride+xml"/>
  <Override PartName="/ppt/notesSlides/notesSlide29.xml" ContentType="application/vnd.openxmlformats-officedocument.presentationml.notesSlide+xml"/>
  <Override PartName="/ppt/theme/themeOverride29.xml" ContentType="application/vnd.openxmlformats-officedocument.themeOverride+xml"/>
  <Override PartName="/ppt/notesSlides/notesSlide30.xml" ContentType="application/vnd.openxmlformats-officedocument.presentationml.notesSlide+xml"/>
  <Override PartName="/ppt/theme/themeOverride30.xml" ContentType="application/vnd.openxmlformats-officedocument.themeOverride+xml"/>
  <Override PartName="/ppt/notesSlides/notesSlide31.xml" ContentType="application/vnd.openxmlformats-officedocument.presentationml.notesSlide+xml"/>
  <Override PartName="/ppt/theme/themeOverride31.xml" ContentType="application/vnd.openxmlformats-officedocument.themeOverride+xml"/>
  <Override PartName="/ppt/notesSlides/notesSlide32.xml" ContentType="application/vnd.openxmlformats-officedocument.presentationml.notesSlide+xml"/>
  <Override PartName="/ppt/theme/themeOverride32.xml" ContentType="application/vnd.openxmlformats-officedocument.themeOverride+xml"/>
  <Override PartName="/ppt/notesSlides/notesSlide33.xml" ContentType="application/vnd.openxmlformats-officedocument.presentationml.notesSlide+xml"/>
  <Override PartName="/ppt/theme/themeOverride33.xml" ContentType="application/vnd.openxmlformats-officedocument.themeOverride+xml"/>
  <Override PartName="/ppt/notesSlides/notesSlide34.xml" ContentType="application/vnd.openxmlformats-officedocument.presentationml.notesSlide+xml"/>
  <Override PartName="/ppt/theme/themeOverride34.xml" ContentType="application/vnd.openxmlformats-officedocument.themeOverride+xml"/>
  <Override PartName="/ppt/notesSlides/notesSlide35.xml" ContentType="application/vnd.openxmlformats-officedocument.presentationml.notesSlide+xml"/>
  <Override PartName="/ppt/theme/themeOverride35.xml" ContentType="application/vnd.openxmlformats-officedocument.themeOverride+xml"/>
  <Override PartName="/ppt/notesSlides/notesSlide36.xml" ContentType="application/vnd.openxmlformats-officedocument.presentationml.notesSl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notesSlides/notesSlide37.xml" ContentType="application/vnd.openxmlformats-officedocument.presentationml.notesSlide+xml"/>
  <Override PartName="/ppt/theme/themeOverride49.xml" ContentType="application/vnd.openxmlformats-officedocument.themeOverride+xml"/>
  <Override PartName="/ppt/notesSlides/notesSlide38.xml" ContentType="application/vnd.openxmlformats-officedocument.presentationml.notesSlide+xml"/>
  <Override PartName="/ppt/theme/themeOverride50.xml" ContentType="application/vnd.openxmlformats-officedocument.themeOverride+xml"/>
  <Override PartName="/ppt/notesSlides/notesSlide39.xml" ContentType="application/vnd.openxmlformats-officedocument.presentationml.notesSlide+xml"/>
  <Override PartName="/ppt/theme/themeOverride51.xml" ContentType="application/vnd.openxmlformats-officedocument.themeOverride+xml"/>
  <Override PartName="/ppt/notesSlides/notesSlide40.xml" ContentType="application/vnd.openxmlformats-officedocument.presentationml.notesSlide+xml"/>
  <Override PartName="/ppt/theme/themeOverride52.xml" ContentType="application/vnd.openxmlformats-officedocument.themeOverride+xml"/>
  <Override PartName="/ppt/notesSlides/notesSlide41.xml" ContentType="application/vnd.openxmlformats-officedocument.presentationml.notesSlide+xml"/>
  <Override PartName="/ppt/theme/themeOverride53.xml" ContentType="application/vnd.openxmlformats-officedocument.themeOverride+xml"/>
  <Override PartName="/ppt/notesSlides/notesSlide42.xml" ContentType="application/vnd.openxmlformats-officedocument.presentationml.notesSlide+xml"/>
  <Override PartName="/ppt/theme/themeOverride54.xml" ContentType="application/vnd.openxmlformats-officedocument.themeOverride+xml"/>
  <Override PartName="/ppt/notesSlides/notesSlide43.xml" ContentType="application/vnd.openxmlformats-officedocument.presentationml.notesSlide+xml"/>
  <Override PartName="/ppt/theme/themeOverride55.xml" ContentType="application/vnd.openxmlformats-officedocument.themeOverride+xml"/>
  <Override PartName="/ppt/notesSlides/notesSlide44.xml" ContentType="application/vnd.openxmlformats-officedocument.presentationml.notesSlide+xml"/>
  <Override PartName="/ppt/theme/themeOverride56.xml" ContentType="application/vnd.openxmlformats-officedocument.themeOverride+xml"/>
  <Override PartName="/ppt/notesSlides/notesSlide45.xml" ContentType="application/vnd.openxmlformats-officedocument.presentationml.notesSlide+xml"/>
  <Override PartName="/ppt/theme/themeOverride57.xml" ContentType="application/vnd.openxmlformats-officedocument.themeOverride+xml"/>
  <Override PartName="/ppt/notesSlides/notesSlide46.xml" ContentType="application/vnd.openxmlformats-officedocument.presentationml.notesSlide+xml"/>
  <Override PartName="/ppt/theme/themeOverride58.xml" ContentType="application/vnd.openxmlformats-officedocument.themeOverride+xml"/>
  <Override PartName="/ppt/notesSlides/notesSlide47.xml" ContentType="application/vnd.openxmlformats-officedocument.presentationml.notesSlide+xml"/>
  <Override PartName="/ppt/theme/themeOverride59.xml" ContentType="application/vnd.openxmlformats-officedocument.themeOverride+xml"/>
  <Override PartName="/ppt/notesSlides/notesSlide48.xml" ContentType="application/vnd.openxmlformats-officedocument.presentationml.notesSlide+xml"/>
  <Override PartName="/ppt/theme/themeOverride60.xml" ContentType="application/vnd.openxmlformats-officedocument.themeOverr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503" r:id="rId2"/>
    <p:sldId id="459" r:id="rId3"/>
    <p:sldId id="736" r:id="rId4"/>
    <p:sldId id="671" r:id="rId5"/>
    <p:sldId id="672" r:id="rId6"/>
    <p:sldId id="734" r:id="rId7"/>
    <p:sldId id="735" r:id="rId8"/>
    <p:sldId id="737" r:id="rId9"/>
    <p:sldId id="738" r:id="rId10"/>
    <p:sldId id="673" r:id="rId11"/>
    <p:sldId id="674" r:id="rId12"/>
    <p:sldId id="740" r:id="rId13"/>
    <p:sldId id="741" r:id="rId14"/>
    <p:sldId id="752" r:id="rId15"/>
    <p:sldId id="675" r:id="rId16"/>
    <p:sldId id="676" r:id="rId17"/>
    <p:sldId id="744" r:id="rId18"/>
    <p:sldId id="745" r:id="rId19"/>
    <p:sldId id="742" r:id="rId20"/>
    <p:sldId id="743" r:id="rId21"/>
    <p:sldId id="677" r:id="rId22"/>
    <p:sldId id="678" r:id="rId23"/>
    <p:sldId id="679" r:id="rId24"/>
    <p:sldId id="746" r:id="rId25"/>
    <p:sldId id="747" r:id="rId26"/>
    <p:sldId id="751" r:id="rId27"/>
    <p:sldId id="748" r:id="rId28"/>
    <p:sldId id="749" r:id="rId29"/>
    <p:sldId id="680" r:id="rId30"/>
    <p:sldId id="750" r:id="rId31"/>
    <p:sldId id="681" r:id="rId32"/>
    <p:sldId id="682" r:id="rId33"/>
    <p:sldId id="753" r:id="rId34"/>
    <p:sldId id="754" r:id="rId35"/>
    <p:sldId id="683" r:id="rId36"/>
    <p:sldId id="757" r:id="rId37"/>
    <p:sldId id="755" r:id="rId38"/>
    <p:sldId id="756" r:id="rId39"/>
    <p:sldId id="758" r:id="rId40"/>
    <p:sldId id="730" r:id="rId41"/>
    <p:sldId id="759" r:id="rId42"/>
    <p:sldId id="760" r:id="rId43"/>
    <p:sldId id="719" r:id="rId44"/>
    <p:sldId id="761" r:id="rId45"/>
    <p:sldId id="762" r:id="rId46"/>
    <p:sldId id="763" r:id="rId47"/>
    <p:sldId id="766" r:id="rId48"/>
    <p:sldId id="764" r:id="rId49"/>
    <p:sldId id="765" r:id="rId50"/>
    <p:sldId id="767" r:id="rId51"/>
    <p:sldId id="768" r:id="rId52"/>
    <p:sldId id="769" r:id="rId53"/>
    <p:sldId id="770" r:id="rId54"/>
    <p:sldId id="771" r:id="rId55"/>
    <p:sldId id="774" r:id="rId56"/>
    <p:sldId id="772" r:id="rId57"/>
    <p:sldId id="775" r:id="rId58"/>
    <p:sldId id="776" r:id="rId59"/>
    <p:sldId id="777" r:id="rId60"/>
    <p:sldId id="778" r:id="rId61"/>
    <p:sldId id="773" r:id="rId62"/>
    <p:sldId id="779" r:id="rId63"/>
    <p:sldId id="782" r:id="rId64"/>
    <p:sldId id="780" r:id="rId65"/>
    <p:sldId id="788" r:id="rId66"/>
    <p:sldId id="797" r:id="rId67"/>
    <p:sldId id="785" r:id="rId68"/>
    <p:sldId id="786" r:id="rId69"/>
    <p:sldId id="798" r:id="rId70"/>
    <p:sldId id="790" r:id="rId71"/>
    <p:sldId id="799" r:id="rId72"/>
    <p:sldId id="800" r:id="rId73"/>
    <p:sldId id="791" r:id="rId74"/>
    <p:sldId id="792" r:id="rId75"/>
    <p:sldId id="793" r:id="rId76"/>
    <p:sldId id="794" r:id="rId77"/>
    <p:sldId id="795" r:id="rId78"/>
    <p:sldId id="796" r:id="rId79"/>
    <p:sldId id="669" r:id="rId80"/>
    <p:sldId id="733" r:id="rId81"/>
    <p:sldId id="732"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B1C"/>
    <a:srgbClr val="006600"/>
    <a:srgbClr val="009900"/>
    <a:srgbClr val="66FF33"/>
    <a:srgbClr val="66FF66"/>
    <a:srgbClr val="FF0000"/>
    <a:srgbClr val="003300"/>
    <a:srgbClr val="FF00FF"/>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0080" autoAdjust="0"/>
  </p:normalViewPr>
  <p:slideViewPr>
    <p:cSldViewPr>
      <p:cViewPr varScale="1">
        <p:scale>
          <a:sx n="67" d="100"/>
          <a:sy n="67" d="100"/>
        </p:scale>
        <p:origin x="147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016F2-B6ED-42E5-8E54-3C6B19592197}" type="datetimeFigureOut">
              <a:rPr lang="en-US" smtClean="0"/>
              <a:pPr/>
              <a:t>11/1/2023</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05696F-DCF2-4690-8A98-9515D05694EB}" type="slidenum">
              <a:rPr lang="en-IN" smtClean="0"/>
              <a:pPr/>
              <a:t>‹#›</a:t>
            </a:fld>
            <a:endParaRPr lang="en-IN"/>
          </a:p>
        </p:txBody>
      </p:sp>
    </p:spTree>
    <p:extLst>
      <p:ext uri="{BB962C8B-B14F-4D97-AF65-F5344CB8AC3E}">
        <p14:creationId xmlns:p14="http://schemas.microsoft.com/office/powerpoint/2010/main" val="3102320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54763-DEE3-4C80-8709-AD268736AE5C}" type="datetimeFigureOut">
              <a:rPr lang="en-US" smtClean="0"/>
              <a:pPr/>
              <a:t>11/1/2023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8E3DC-0B46-48CA-85FC-1799844C0218}" type="slidenum">
              <a:rPr lang="en-IN" smtClean="0"/>
              <a:pPr/>
              <a:t>‹#›</a:t>
            </a:fld>
            <a:endParaRPr lang="en-IN"/>
          </a:p>
        </p:txBody>
      </p:sp>
    </p:spTree>
    <p:extLst>
      <p:ext uri="{BB962C8B-B14F-4D97-AF65-F5344CB8AC3E}">
        <p14:creationId xmlns:p14="http://schemas.microsoft.com/office/powerpoint/2010/main" val="176618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a:t>
            </a:fld>
            <a:endParaRPr lang="en-IN" dirty="0"/>
          </a:p>
        </p:txBody>
      </p:sp>
    </p:spTree>
    <p:extLst>
      <p:ext uri="{BB962C8B-B14F-4D97-AF65-F5344CB8AC3E}">
        <p14:creationId xmlns:p14="http://schemas.microsoft.com/office/powerpoint/2010/main" val="20834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a:t>
            </a:fld>
            <a:endParaRPr lang="en-IN"/>
          </a:p>
        </p:txBody>
      </p:sp>
    </p:spTree>
    <p:extLst>
      <p:ext uri="{BB962C8B-B14F-4D97-AF65-F5344CB8AC3E}">
        <p14:creationId xmlns:p14="http://schemas.microsoft.com/office/powerpoint/2010/main" val="955283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13</a:t>
            </a:fld>
            <a:endParaRPr lang="en-IN"/>
          </a:p>
        </p:txBody>
      </p:sp>
    </p:spTree>
    <p:extLst>
      <p:ext uri="{BB962C8B-B14F-4D97-AF65-F5344CB8AC3E}">
        <p14:creationId xmlns:p14="http://schemas.microsoft.com/office/powerpoint/2010/main" val="181198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14</a:t>
            </a:fld>
            <a:endParaRPr lang="en-IN"/>
          </a:p>
        </p:txBody>
      </p:sp>
    </p:spTree>
    <p:extLst>
      <p:ext uri="{BB962C8B-B14F-4D97-AF65-F5344CB8AC3E}">
        <p14:creationId xmlns:p14="http://schemas.microsoft.com/office/powerpoint/2010/main" val="584167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15</a:t>
            </a:fld>
            <a:endParaRPr lang="en-IN"/>
          </a:p>
        </p:txBody>
      </p:sp>
    </p:spTree>
    <p:extLst>
      <p:ext uri="{BB962C8B-B14F-4D97-AF65-F5344CB8AC3E}">
        <p14:creationId xmlns:p14="http://schemas.microsoft.com/office/powerpoint/2010/main" val="3673287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16</a:t>
            </a:fld>
            <a:endParaRPr lang="en-IN"/>
          </a:p>
        </p:txBody>
      </p:sp>
    </p:spTree>
    <p:extLst>
      <p:ext uri="{BB962C8B-B14F-4D97-AF65-F5344CB8AC3E}">
        <p14:creationId xmlns:p14="http://schemas.microsoft.com/office/powerpoint/2010/main" val="3804400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17</a:t>
            </a:fld>
            <a:endParaRPr lang="en-IN"/>
          </a:p>
        </p:txBody>
      </p:sp>
    </p:spTree>
    <p:extLst>
      <p:ext uri="{BB962C8B-B14F-4D97-AF65-F5344CB8AC3E}">
        <p14:creationId xmlns:p14="http://schemas.microsoft.com/office/powerpoint/2010/main" val="89045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18</a:t>
            </a:fld>
            <a:endParaRPr lang="en-IN"/>
          </a:p>
        </p:txBody>
      </p:sp>
    </p:spTree>
    <p:extLst>
      <p:ext uri="{BB962C8B-B14F-4D97-AF65-F5344CB8AC3E}">
        <p14:creationId xmlns:p14="http://schemas.microsoft.com/office/powerpoint/2010/main" val="3496336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19</a:t>
            </a:fld>
            <a:endParaRPr lang="en-IN"/>
          </a:p>
        </p:txBody>
      </p:sp>
    </p:spTree>
    <p:extLst>
      <p:ext uri="{BB962C8B-B14F-4D97-AF65-F5344CB8AC3E}">
        <p14:creationId xmlns:p14="http://schemas.microsoft.com/office/powerpoint/2010/main" val="2236830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20</a:t>
            </a:fld>
            <a:endParaRPr lang="en-IN"/>
          </a:p>
        </p:txBody>
      </p:sp>
    </p:spTree>
    <p:extLst>
      <p:ext uri="{BB962C8B-B14F-4D97-AF65-F5344CB8AC3E}">
        <p14:creationId xmlns:p14="http://schemas.microsoft.com/office/powerpoint/2010/main" val="920271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21</a:t>
            </a:fld>
            <a:endParaRPr lang="en-IN"/>
          </a:p>
        </p:txBody>
      </p:sp>
    </p:spTree>
    <p:extLst>
      <p:ext uri="{BB962C8B-B14F-4D97-AF65-F5344CB8AC3E}">
        <p14:creationId xmlns:p14="http://schemas.microsoft.com/office/powerpoint/2010/main" val="1656970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a:t>
            </a:fld>
            <a:endParaRPr lang="en-IN" dirty="0"/>
          </a:p>
        </p:txBody>
      </p:sp>
    </p:spTree>
    <p:extLst>
      <p:ext uri="{BB962C8B-B14F-4D97-AF65-F5344CB8AC3E}">
        <p14:creationId xmlns:p14="http://schemas.microsoft.com/office/powerpoint/2010/main" val="919187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22</a:t>
            </a:fld>
            <a:endParaRPr lang="en-IN"/>
          </a:p>
        </p:txBody>
      </p:sp>
    </p:spTree>
    <p:extLst>
      <p:ext uri="{BB962C8B-B14F-4D97-AF65-F5344CB8AC3E}">
        <p14:creationId xmlns:p14="http://schemas.microsoft.com/office/powerpoint/2010/main" val="4244366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23</a:t>
            </a:fld>
            <a:endParaRPr lang="en-IN"/>
          </a:p>
        </p:txBody>
      </p:sp>
    </p:spTree>
    <p:extLst>
      <p:ext uri="{BB962C8B-B14F-4D97-AF65-F5344CB8AC3E}">
        <p14:creationId xmlns:p14="http://schemas.microsoft.com/office/powerpoint/2010/main" val="960099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24</a:t>
            </a:fld>
            <a:endParaRPr lang="en-IN"/>
          </a:p>
        </p:txBody>
      </p:sp>
    </p:spTree>
    <p:extLst>
      <p:ext uri="{BB962C8B-B14F-4D97-AF65-F5344CB8AC3E}">
        <p14:creationId xmlns:p14="http://schemas.microsoft.com/office/powerpoint/2010/main" val="1557743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25</a:t>
            </a:fld>
            <a:endParaRPr lang="en-IN"/>
          </a:p>
        </p:txBody>
      </p:sp>
    </p:spTree>
    <p:extLst>
      <p:ext uri="{BB962C8B-B14F-4D97-AF65-F5344CB8AC3E}">
        <p14:creationId xmlns:p14="http://schemas.microsoft.com/office/powerpoint/2010/main" val="1695434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26</a:t>
            </a:fld>
            <a:endParaRPr lang="en-IN"/>
          </a:p>
        </p:txBody>
      </p:sp>
    </p:spTree>
    <p:extLst>
      <p:ext uri="{BB962C8B-B14F-4D97-AF65-F5344CB8AC3E}">
        <p14:creationId xmlns:p14="http://schemas.microsoft.com/office/powerpoint/2010/main" val="2267709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27</a:t>
            </a:fld>
            <a:endParaRPr lang="en-IN"/>
          </a:p>
        </p:txBody>
      </p:sp>
    </p:spTree>
    <p:extLst>
      <p:ext uri="{BB962C8B-B14F-4D97-AF65-F5344CB8AC3E}">
        <p14:creationId xmlns:p14="http://schemas.microsoft.com/office/powerpoint/2010/main" val="396536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28</a:t>
            </a:fld>
            <a:endParaRPr lang="en-IN"/>
          </a:p>
        </p:txBody>
      </p:sp>
    </p:spTree>
    <p:extLst>
      <p:ext uri="{BB962C8B-B14F-4D97-AF65-F5344CB8AC3E}">
        <p14:creationId xmlns:p14="http://schemas.microsoft.com/office/powerpoint/2010/main" val="874867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29</a:t>
            </a:fld>
            <a:endParaRPr lang="en-IN"/>
          </a:p>
        </p:txBody>
      </p:sp>
    </p:spTree>
    <p:extLst>
      <p:ext uri="{BB962C8B-B14F-4D97-AF65-F5344CB8AC3E}">
        <p14:creationId xmlns:p14="http://schemas.microsoft.com/office/powerpoint/2010/main" val="638329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30</a:t>
            </a:fld>
            <a:endParaRPr lang="en-IN"/>
          </a:p>
        </p:txBody>
      </p:sp>
    </p:spTree>
    <p:extLst>
      <p:ext uri="{BB962C8B-B14F-4D97-AF65-F5344CB8AC3E}">
        <p14:creationId xmlns:p14="http://schemas.microsoft.com/office/powerpoint/2010/main" val="1980954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31</a:t>
            </a:fld>
            <a:endParaRPr lang="en-IN"/>
          </a:p>
        </p:txBody>
      </p:sp>
    </p:spTree>
    <p:extLst>
      <p:ext uri="{BB962C8B-B14F-4D97-AF65-F5344CB8AC3E}">
        <p14:creationId xmlns:p14="http://schemas.microsoft.com/office/powerpoint/2010/main" val="2867364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a:t>
            </a:fld>
            <a:endParaRPr lang="en-IN" dirty="0"/>
          </a:p>
        </p:txBody>
      </p:sp>
    </p:spTree>
    <p:extLst>
      <p:ext uri="{BB962C8B-B14F-4D97-AF65-F5344CB8AC3E}">
        <p14:creationId xmlns:p14="http://schemas.microsoft.com/office/powerpoint/2010/main" val="963201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32</a:t>
            </a:fld>
            <a:endParaRPr lang="en-IN"/>
          </a:p>
        </p:txBody>
      </p:sp>
    </p:spTree>
    <p:extLst>
      <p:ext uri="{BB962C8B-B14F-4D97-AF65-F5344CB8AC3E}">
        <p14:creationId xmlns:p14="http://schemas.microsoft.com/office/powerpoint/2010/main" val="1597995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33</a:t>
            </a:fld>
            <a:endParaRPr lang="en-IN"/>
          </a:p>
        </p:txBody>
      </p:sp>
    </p:spTree>
    <p:extLst>
      <p:ext uri="{BB962C8B-B14F-4D97-AF65-F5344CB8AC3E}">
        <p14:creationId xmlns:p14="http://schemas.microsoft.com/office/powerpoint/2010/main" val="2463526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34</a:t>
            </a:fld>
            <a:endParaRPr lang="en-IN"/>
          </a:p>
        </p:txBody>
      </p:sp>
    </p:spTree>
    <p:extLst>
      <p:ext uri="{BB962C8B-B14F-4D97-AF65-F5344CB8AC3E}">
        <p14:creationId xmlns:p14="http://schemas.microsoft.com/office/powerpoint/2010/main" val="900176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35</a:t>
            </a:fld>
            <a:endParaRPr lang="en-IN"/>
          </a:p>
        </p:txBody>
      </p:sp>
    </p:spTree>
    <p:extLst>
      <p:ext uri="{BB962C8B-B14F-4D97-AF65-F5344CB8AC3E}">
        <p14:creationId xmlns:p14="http://schemas.microsoft.com/office/powerpoint/2010/main" val="3086855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36</a:t>
            </a:fld>
            <a:endParaRPr lang="en-IN"/>
          </a:p>
        </p:txBody>
      </p:sp>
    </p:spTree>
    <p:extLst>
      <p:ext uri="{BB962C8B-B14F-4D97-AF65-F5344CB8AC3E}">
        <p14:creationId xmlns:p14="http://schemas.microsoft.com/office/powerpoint/2010/main" val="24078381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37</a:t>
            </a:fld>
            <a:endParaRPr lang="en-IN"/>
          </a:p>
        </p:txBody>
      </p:sp>
    </p:spTree>
    <p:extLst>
      <p:ext uri="{BB962C8B-B14F-4D97-AF65-F5344CB8AC3E}">
        <p14:creationId xmlns:p14="http://schemas.microsoft.com/office/powerpoint/2010/main" val="2549223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38</a:t>
            </a:fld>
            <a:endParaRPr lang="en-IN"/>
          </a:p>
        </p:txBody>
      </p:sp>
    </p:spTree>
    <p:extLst>
      <p:ext uri="{BB962C8B-B14F-4D97-AF65-F5344CB8AC3E}">
        <p14:creationId xmlns:p14="http://schemas.microsoft.com/office/powerpoint/2010/main" val="42272915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51</a:t>
            </a:fld>
            <a:endParaRPr lang="en-IN"/>
          </a:p>
        </p:txBody>
      </p:sp>
    </p:spTree>
    <p:extLst>
      <p:ext uri="{BB962C8B-B14F-4D97-AF65-F5344CB8AC3E}">
        <p14:creationId xmlns:p14="http://schemas.microsoft.com/office/powerpoint/2010/main" val="1177671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52</a:t>
            </a:fld>
            <a:endParaRPr lang="en-IN"/>
          </a:p>
        </p:txBody>
      </p:sp>
    </p:spTree>
    <p:extLst>
      <p:ext uri="{BB962C8B-B14F-4D97-AF65-F5344CB8AC3E}">
        <p14:creationId xmlns:p14="http://schemas.microsoft.com/office/powerpoint/2010/main" val="544103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53</a:t>
            </a:fld>
            <a:endParaRPr lang="en-IN"/>
          </a:p>
        </p:txBody>
      </p:sp>
    </p:spTree>
    <p:extLst>
      <p:ext uri="{BB962C8B-B14F-4D97-AF65-F5344CB8AC3E}">
        <p14:creationId xmlns:p14="http://schemas.microsoft.com/office/powerpoint/2010/main" val="2825200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a:t>
            </a:fld>
            <a:endParaRPr lang="en-IN" dirty="0"/>
          </a:p>
        </p:txBody>
      </p:sp>
    </p:spTree>
    <p:extLst>
      <p:ext uri="{BB962C8B-B14F-4D97-AF65-F5344CB8AC3E}">
        <p14:creationId xmlns:p14="http://schemas.microsoft.com/office/powerpoint/2010/main" val="28377509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54</a:t>
            </a:fld>
            <a:endParaRPr lang="en-IN"/>
          </a:p>
        </p:txBody>
      </p:sp>
    </p:spTree>
    <p:extLst>
      <p:ext uri="{BB962C8B-B14F-4D97-AF65-F5344CB8AC3E}">
        <p14:creationId xmlns:p14="http://schemas.microsoft.com/office/powerpoint/2010/main" val="38773480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55</a:t>
            </a:fld>
            <a:endParaRPr lang="en-IN"/>
          </a:p>
        </p:txBody>
      </p:sp>
    </p:spTree>
    <p:extLst>
      <p:ext uri="{BB962C8B-B14F-4D97-AF65-F5344CB8AC3E}">
        <p14:creationId xmlns:p14="http://schemas.microsoft.com/office/powerpoint/2010/main" val="19490727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56</a:t>
            </a:fld>
            <a:endParaRPr lang="en-IN"/>
          </a:p>
        </p:txBody>
      </p:sp>
    </p:spTree>
    <p:extLst>
      <p:ext uri="{BB962C8B-B14F-4D97-AF65-F5344CB8AC3E}">
        <p14:creationId xmlns:p14="http://schemas.microsoft.com/office/powerpoint/2010/main" val="26418884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57</a:t>
            </a:fld>
            <a:endParaRPr lang="en-IN"/>
          </a:p>
        </p:txBody>
      </p:sp>
    </p:spTree>
    <p:extLst>
      <p:ext uri="{BB962C8B-B14F-4D97-AF65-F5344CB8AC3E}">
        <p14:creationId xmlns:p14="http://schemas.microsoft.com/office/powerpoint/2010/main" val="33374133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58</a:t>
            </a:fld>
            <a:endParaRPr lang="en-IN"/>
          </a:p>
        </p:txBody>
      </p:sp>
    </p:spTree>
    <p:extLst>
      <p:ext uri="{BB962C8B-B14F-4D97-AF65-F5344CB8AC3E}">
        <p14:creationId xmlns:p14="http://schemas.microsoft.com/office/powerpoint/2010/main" val="33609325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59</a:t>
            </a:fld>
            <a:endParaRPr lang="en-IN"/>
          </a:p>
        </p:txBody>
      </p:sp>
    </p:spTree>
    <p:extLst>
      <p:ext uri="{BB962C8B-B14F-4D97-AF65-F5344CB8AC3E}">
        <p14:creationId xmlns:p14="http://schemas.microsoft.com/office/powerpoint/2010/main" val="9838249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60</a:t>
            </a:fld>
            <a:endParaRPr lang="en-IN"/>
          </a:p>
        </p:txBody>
      </p:sp>
    </p:spTree>
    <p:extLst>
      <p:ext uri="{BB962C8B-B14F-4D97-AF65-F5344CB8AC3E}">
        <p14:creationId xmlns:p14="http://schemas.microsoft.com/office/powerpoint/2010/main" val="13769157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61</a:t>
            </a:fld>
            <a:endParaRPr lang="en-IN"/>
          </a:p>
        </p:txBody>
      </p:sp>
    </p:spTree>
    <p:extLst>
      <p:ext uri="{BB962C8B-B14F-4D97-AF65-F5344CB8AC3E}">
        <p14:creationId xmlns:p14="http://schemas.microsoft.com/office/powerpoint/2010/main" val="36401360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62</a:t>
            </a:fld>
            <a:endParaRPr lang="en-IN"/>
          </a:p>
        </p:txBody>
      </p:sp>
    </p:spTree>
    <p:extLst>
      <p:ext uri="{BB962C8B-B14F-4D97-AF65-F5344CB8AC3E}">
        <p14:creationId xmlns:p14="http://schemas.microsoft.com/office/powerpoint/2010/main" val="1920312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63</a:t>
            </a:fld>
            <a:endParaRPr lang="en-IN"/>
          </a:p>
        </p:txBody>
      </p:sp>
    </p:spTree>
    <p:extLst>
      <p:ext uri="{BB962C8B-B14F-4D97-AF65-F5344CB8AC3E}">
        <p14:creationId xmlns:p14="http://schemas.microsoft.com/office/powerpoint/2010/main" val="421292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a:t>
            </a:fld>
            <a:endParaRPr lang="en-IN"/>
          </a:p>
        </p:txBody>
      </p:sp>
    </p:spTree>
    <p:extLst>
      <p:ext uri="{BB962C8B-B14F-4D97-AF65-F5344CB8AC3E}">
        <p14:creationId xmlns:p14="http://schemas.microsoft.com/office/powerpoint/2010/main" val="2722348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a:t>
            </a:fld>
            <a:endParaRPr lang="en-IN"/>
          </a:p>
        </p:txBody>
      </p:sp>
    </p:spTree>
    <p:extLst>
      <p:ext uri="{BB962C8B-B14F-4D97-AF65-F5344CB8AC3E}">
        <p14:creationId xmlns:p14="http://schemas.microsoft.com/office/powerpoint/2010/main" val="1759679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a:t>
            </a:fld>
            <a:endParaRPr lang="en-IN"/>
          </a:p>
        </p:txBody>
      </p:sp>
    </p:spTree>
    <p:extLst>
      <p:ext uri="{BB962C8B-B14F-4D97-AF65-F5344CB8AC3E}">
        <p14:creationId xmlns:p14="http://schemas.microsoft.com/office/powerpoint/2010/main" val="355756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a:t>
            </a:fld>
            <a:endParaRPr lang="en-IN"/>
          </a:p>
        </p:txBody>
      </p:sp>
    </p:spTree>
    <p:extLst>
      <p:ext uri="{BB962C8B-B14F-4D97-AF65-F5344CB8AC3E}">
        <p14:creationId xmlns:p14="http://schemas.microsoft.com/office/powerpoint/2010/main" val="3325756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a:t>
            </a:fld>
            <a:endParaRPr lang="en-IN"/>
          </a:p>
        </p:txBody>
      </p:sp>
    </p:spTree>
    <p:extLst>
      <p:ext uri="{BB962C8B-B14F-4D97-AF65-F5344CB8AC3E}">
        <p14:creationId xmlns:p14="http://schemas.microsoft.com/office/powerpoint/2010/main" val="1695665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6260" y="5414165"/>
            <a:ext cx="7772400" cy="85920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6260" y="4345230"/>
            <a:ext cx="6400800" cy="1140865"/>
          </a:xfrm>
        </p:spPr>
        <p:txBody>
          <a:bodyPr>
            <a:normAutofit/>
          </a:bodyPr>
          <a:lstStyle>
            <a:lvl1pPr marL="0" indent="0" algn="l">
              <a:buNone/>
              <a:defRPr sz="280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3835"/>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5" y="274637"/>
            <a:ext cx="7016195"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31545" y="1443835"/>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10.xml"/><Relationship Id="rId5" Type="http://schemas.openxmlformats.org/officeDocument/2006/relationships/image" Target="../media/image10.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11.xml"/><Relationship Id="rId5" Type="http://schemas.openxmlformats.org/officeDocument/2006/relationships/image" Target="../media/image11.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1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hemeOverride" Target="../theme/themeOverride13.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hemeOverride" Target="../theme/themeOverride14.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15.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hemeOverride" Target="../theme/themeOverride16.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hemeOverride" Target="../theme/themeOverride17.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18.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hemeOverride" Target="../theme/themeOverride19.xml"/><Relationship Id="rId5" Type="http://schemas.openxmlformats.org/officeDocument/2006/relationships/image" Target="../media/image12.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hemeOverride" Target="../theme/themeOverride20.xml"/><Relationship Id="rId5" Type="http://schemas.openxmlformats.org/officeDocument/2006/relationships/image" Target="../media/image1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hemeOverride" Target="../theme/themeOverride21.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hemeOverride" Target="../theme/themeOverride22.xml"/><Relationship Id="rId5" Type="http://schemas.openxmlformats.org/officeDocument/2006/relationships/image" Target="../media/image14.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hemeOverride" Target="../theme/themeOverride23.xml"/><Relationship Id="rId5" Type="http://schemas.openxmlformats.org/officeDocument/2006/relationships/image" Target="../media/image14.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hemeOverride" Target="../theme/themeOverride24.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hemeOverride" Target="../theme/themeOverride25.xml"/><Relationship Id="rId5" Type="http://schemas.openxmlformats.org/officeDocument/2006/relationships/image" Target="../media/image15.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hemeOverride" Target="../theme/themeOverride26.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hemeOverride" Target="../theme/themeOverride27.xml"/><Relationship Id="rId5" Type="http://schemas.openxmlformats.org/officeDocument/2006/relationships/image" Target="../media/image16.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hemeOverride" Target="../theme/themeOverride28.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hemeOverride" Target="../theme/themeOverride29.xml"/><Relationship Id="rId5" Type="http://schemas.openxmlformats.org/officeDocument/2006/relationships/image" Target="../media/image17.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hemeOverride" Target="../theme/themeOverride30.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hemeOverride" Target="../theme/themeOverride3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hemeOverride" Target="../theme/themeOverride3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hemeOverride" Target="../theme/themeOverride33.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hemeOverride" Target="../theme/themeOverride34.xml"/><Relationship Id="rId5" Type="http://schemas.openxmlformats.org/officeDocument/2006/relationships/image" Target="../media/image20.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hemeOverride" Target="../theme/themeOverride35.xml"/><Relationship Id="rId5" Type="http://schemas.openxmlformats.org/officeDocument/2006/relationships/image" Target="../media/image21.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37.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38.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39.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40.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4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4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43.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44.xml"/><Relationship Id="rId5" Type="http://schemas.openxmlformats.org/officeDocument/2006/relationships/image" Target="../media/image26.pn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45.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47.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hemeOverride" Target="../theme/themeOverride48.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hemeOverride" Target="../theme/themeOverride49.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hemeOverride" Target="../theme/themeOverride50.xml"/><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hemeOverride" Target="../theme/themeOverride51.xml"/><Relationship Id="rId5" Type="http://schemas.openxmlformats.org/officeDocument/2006/relationships/image" Target="../media/image29.png"/><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hemeOverride" Target="../theme/themeOverride52.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hemeOverride" Target="../theme/themeOverride53.xml"/><Relationship Id="rId5" Type="http://schemas.openxmlformats.org/officeDocument/2006/relationships/image" Target="../media/image30.png"/><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hemeOverride" Target="../theme/themeOverride54.xm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hemeOverride" Target="../theme/themeOverride55.xml"/><Relationship Id="rId5" Type="http://schemas.openxmlformats.org/officeDocument/2006/relationships/image" Target="../media/image31.png"/><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hemeOverride" Target="../theme/themeOverride56.xml"/><Relationship Id="rId5" Type="http://schemas.openxmlformats.org/officeDocument/2006/relationships/image" Target="../media/image32.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3.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hemeOverride" Target="../theme/themeOverride57.xml"/><Relationship Id="rId5" Type="http://schemas.openxmlformats.org/officeDocument/2006/relationships/image" Target="../media/image33.pn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hemeOverride" Target="../theme/themeOverride58.xml"/><Relationship Id="rId5" Type="http://schemas.openxmlformats.org/officeDocument/2006/relationships/image" Target="../media/image34.png"/><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hemeOverride" Target="../theme/themeOverride59.xml"/><Relationship Id="rId5" Type="http://schemas.openxmlformats.org/officeDocument/2006/relationships/image" Target="../media/image35.png"/><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hemeOverride" Target="../theme/themeOverride60.xml"/><Relationship Id="rId5" Type="http://schemas.openxmlformats.org/officeDocument/2006/relationships/image" Target="../media/image36.png"/><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4.xml"/><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5.xml"/><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6.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428728" y="5214950"/>
            <a:ext cx="7358114" cy="1357322"/>
          </a:xfrm>
        </p:spPr>
        <p:txBody>
          <a:bodyPr>
            <a:noAutofit/>
          </a:bodyPr>
          <a:lstStyle/>
          <a:p>
            <a:pPr algn="ctr"/>
            <a:r>
              <a:rPr lang="en-US" sz="4000" b="1" u="sng" dirty="0" smtClean="0">
                <a:solidFill>
                  <a:srgbClr val="FFFF00"/>
                </a:solidFill>
                <a:effectLst>
                  <a:outerShdw blurRad="38100" dist="38100" dir="2700000" algn="tl">
                    <a:srgbClr val="000000">
                      <a:alpha val="43137"/>
                    </a:srgbClr>
                  </a:outerShdw>
                </a:effectLst>
              </a:rPr>
              <a:t>CHAPTER 15</a:t>
            </a:r>
            <a:br>
              <a:rPr lang="en-US" sz="4000" b="1" u="sng" dirty="0" smtClean="0">
                <a:solidFill>
                  <a:srgbClr val="FFFF00"/>
                </a:solidFill>
                <a:effectLst>
                  <a:outerShdw blurRad="38100" dist="38100" dir="2700000" algn="tl">
                    <a:srgbClr val="000000">
                      <a:alpha val="43137"/>
                    </a:srgbClr>
                  </a:outerShdw>
                </a:effectLst>
              </a:rPr>
            </a:br>
            <a:r>
              <a:rPr lang="en-US" sz="4000" b="1" u="sng" dirty="0" smtClean="0">
                <a:solidFill>
                  <a:srgbClr val="FFFF00"/>
                </a:solidFill>
                <a:effectLst>
                  <a:outerShdw blurRad="38100" dist="38100" dir="2700000" algn="tl">
                    <a:srgbClr val="000000">
                      <a:alpha val="43137"/>
                    </a:srgbClr>
                  </a:outerShdw>
                </a:effectLst>
              </a:rPr>
              <a:t>LISTS</a:t>
            </a:r>
            <a:endParaRPr lang="en-US" sz="4000" b="1" u="sng" dirty="0">
              <a:solidFill>
                <a:srgbClr val="FFFF00"/>
              </a:solidFill>
              <a:effectLst>
                <a:outerShdw blurRad="38100" dist="38100" dir="2700000" algn="tl">
                  <a:srgbClr val="000000">
                    <a:alpha val="43137"/>
                  </a:srgbClr>
                </a:outerShdw>
              </a:effectLst>
            </a:endParaRPr>
          </a:p>
        </p:txBody>
      </p:sp>
      <p:pic>
        <p:nvPicPr>
          <p:cNvPr id="41" name="Picture 2" descr="C:\Users\Sainik\Desktop\1375575119python article.jpg"/>
          <p:cNvPicPr>
            <a:picLocks noChangeAspect="1" noChangeArrowheads="1"/>
          </p:cNvPicPr>
          <p:nvPr/>
        </p:nvPicPr>
        <p:blipFill>
          <a:blip r:embed="rId3"/>
          <a:srcRect/>
          <a:stretch>
            <a:fillRect/>
          </a:stretch>
        </p:blipFill>
        <p:spPr bwMode="auto">
          <a:xfrm>
            <a:off x="1785918" y="357166"/>
            <a:ext cx="6929486" cy="4757255"/>
          </a:xfrm>
          <a:prstGeom prst="rect">
            <a:avLst/>
          </a:prstGeom>
          <a:ln>
            <a:noFill/>
          </a:ln>
          <a:effectLst>
            <a:softEdge rad="112500"/>
          </a:effectLst>
        </p:spPr>
      </p:pic>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928794" y="3286124"/>
            <a:ext cx="6143668"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IN" sz="3200" b="1" dirty="0" smtClean="0">
                <a:solidFill>
                  <a:srgbClr val="FFFF00"/>
                </a:solidFill>
                <a:effectLst>
                  <a:outerShdw blurRad="38100" dist="38100" dir="2700000" algn="tl">
                    <a:srgbClr val="000000">
                      <a:alpha val="43137"/>
                    </a:srgbClr>
                  </a:outerShdw>
                </a:effectLst>
              </a:rPr>
              <a:t>CREATING LIST</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071934" y="642918"/>
            <a:ext cx="2770695"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just">
              <a:buNone/>
            </a:pPr>
            <a:r>
              <a:rPr lang="en-IN" sz="3200" b="1" dirty="0" smtClean="0">
                <a:solidFill>
                  <a:srgbClr val="FFFF00"/>
                </a:solidFill>
                <a:effectLst>
                  <a:outerShdw blurRad="38100" dist="38100" dir="2700000" algn="tl">
                    <a:srgbClr val="000000">
                      <a:alpha val="43137"/>
                    </a:srgbClr>
                  </a:outerShdw>
                </a:effectLst>
              </a:rPr>
              <a:t>LISTS EXAMPLE</a:t>
            </a:r>
          </a:p>
        </p:txBody>
      </p:sp>
      <p:pic>
        <p:nvPicPr>
          <p:cNvPr id="1026" name="Picture 2"/>
          <p:cNvPicPr>
            <a:picLocks noChangeAspect="1" noChangeArrowheads="1"/>
          </p:cNvPicPr>
          <p:nvPr/>
        </p:nvPicPr>
        <p:blipFill>
          <a:blip r:embed="rId5"/>
          <a:srcRect l="9883" t="3906" r="34114" b="66710"/>
          <a:stretch>
            <a:fillRect/>
          </a:stretch>
        </p:blipFill>
        <p:spPr bwMode="auto">
          <a:xfrm>
            <a:off x="785786" y="1357298"/>
            <a:ext cx="7991838" cy="2357454"/>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6"/>
          <a:srcRect l="9883" t="3906" r="63214" b="73633"/>
          <a:stretch>
            <a:fillRect/>
          </a:stretch>
        </p:blipFill>
        <p:spPr bwMode="auto">
          <a:xfrm>
            <a:off x="857224" y="4000504"/>
            <a:ext cx="4929222" cy="2313716"/>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6000760" y="4786322"/>
            <a:ext cx="2857520" cy="1077218"/>
          </a:xfrm>
          <a:prstGeom prst="rect">
            <a:avLst/>
          </a:prstGeom>
        </p:spPr>
        <p:txBody>
          <a:bodyPr wrap="square">
            <a:spAutoFit/>
          </a:bodyPr>
          <a:lstStyle/>
          <a:p>
            <a:r>
              <a:rPr lang="en-IN" sz="3200" b="1" dirty="0" smtClean="0">
                <a:solidFill>
                  <a:srgbClr val="FFFF00"/>
                </a:solidFill>
                <a:effectLst>
                  <a:outerShdw blurRad="38100" dist="38100" dir="2700000" algn="tl">
                    <a:srgbClr val="000000">
                      <a:alpha val="43137"/>
                    </a:srgbClr>
                  </a:outerShdw>
                </a:effectLst>
              </a:rPr>
              <a:t> 3</a:t>
            </a:r>
            <a:r>
              <a:rPr lang="en-IN" sz="3200" b="1" baseline="30000" dirty="0" smtClean="0">
                <a:solidFill>
                  <a:srgbClr val="FFFF00"/>
                </a:solidFill>
                <a:effectLst>
                  <a:outerShdw blurRad="38100" dist="38100" dir="2700000" algn="tl">
                    <a:srgbClr val="000000">
                      <a:alpha val="43137"/>
                    </a:srgbClr>
                  </a:outerShdw>
                </a:effectLst>
              </a:rPr>
              <a:t>rd</a:t>
            </a:r>
            <a:r>
              <a:rPr lang="en-IN" sz="3200" b="1" dirty="0" smtClean="0">
                <a:solidFill>
                  <a:srgbClr val="FFFF00"/>
                </a:solidFill>
                <a:effectLst>
                  <a:outerShdw blurRad="38100" dist="38100" dir="2700000" algn="tl">
                    <a:srgbClr val="000000">
                      <a:alpha val="43137"/>
                    </a:srgbClr>
                  </a:outerShdw>
                </a:effectLst>
              </a:rPr>
              <a:t> Element of list modified.</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571868" y="357166"/>
            <a:ext cx="2770695"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just">
              <a:buNone/>
            </a:pPr>
            <a:r>
              <a:rPr lang="en-IN" sz="3200" b="1" dirty="0" smtClean="0">
                <a:solidFill>
                  <a:srgbClr val="FFFF00"/>
                </a:solidFill>
                <a:effectLst>
                  <a:outerShdw blurRad="38100" dist="38100" dir="2700000" algn="tl">
                    <a:srgbClr val="000000">
                      <a:alpha val="43137"/>
                    </a:srgbClr>
                  </a:outerShdw>
                </a:effectLst>
              </a:rPr>
              <a:t>LISTS EXAMPLE</a:t>
            </a:r>
          </a:p>
        </p:txBody>
      </p:sp>
      <p:pic>
        <p:nvPicPr>
          <p:cNvPr id="2050" name="Picture 2"/>
          <p:cNvPicPr>
            <a:picLocks noChangeAspect="1" noChangeArrowheads="1"/>
          </p:cNvPicPr>
          <p:nvPr/>
        </p:nvPicPr>
        <p:blipFill>
          <a:blip r:embed="rId5"/>
          <a:srcRect l="9883" t="3906" r="45095" b="72657"/>
          <a:stretch>
            <a:fillRect/>
          </a:stretch>
        </p:blipFill>
        <p:spPr bwMode="auto">
          <a:xfrm>
            <a:off x="1000100" y="1785926"/>
            <a:ext cx="5857916" cy="171451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642910" y="1142984"/>
            <a:ext cx="5643602" cy="584775"/>
          </a:xfrm>
          <a:prstGeom prst="rect">
            <a:avLst/>
          </a:prstGeom>
        </p:spPr>
        <p:txBody>
          <a:bodyPr wrap="square">
            <a:spAutoFit/>
          </a:bodyPr>
          <a:lstStyle/>
          <a:p>
            <a:r>
              <a:rPr lang="en-IN" sz="3200" b="1" dirty="0" smtClean="0">
                <a:solidFill>
                  <a:srgbClr val="FFFF00"/>
                </a:solidFill>
                <a:effectLst>
                  <a:outerShdw blurRad="38100" dist="38100" dir="2700000" algn="tl">
                    <a:srgbClr val="000000">
                      <a:alpha val="43137"/>
                    </a:srgbClr>
                  </a:outerShdw>
                </a:effectLst>
              </a:rPr>
              <a:t>List containing string type data</a:t>
            </a:r>
          </a:p>
        </p:txBody>
      </p:sp>
      <p:pic>
        <p:nvPicPr>
          <p:cNvPr id="2051" name="Picture 3"/>
          <p:cNvPicPr>
            <a:picLocks noChangeAspect="1" noChangeArrowheads="1"/>
          </p:cNvPicPr>
          <p:nvPr/>
        </p:nvPicPr>
        <p:blipFill>
          <a:blip r:embed="rId6"/>
          <a:srcRect l="9883" t="3906" r="45095" b="72657"/>
          <a:stretch>
            <a:fillRect/>
          </a:stretch>
        </p:blipFill>
        <p:spPr bwMode="auto">
          <a:xfrm>
            <a:off x="1000100" y="4572008"/>
            <a:ext cx="6590156" cy="1928826"/>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795310" y="3772919"/>
            <a:ext cx="5643602" cy="584775"/>
          </a:xfrm>
          <a:prstGeom prst="rect">
            <a:avLst/>
          </a:prstGeom>
        </p:spPr>
        <p:txBody>
          <a:bodyPr wrap="square">
            <a:spAutoFit/>
          </a:bodyPr>
          <a:lstStyle/>
          <a:p>
            <a:r>
              <a:rPr lang="en-IN" sz="3200" b="1" dirty="0" smtClean="0">
                <a:solidFill>
                  <a:srgbClr val="FFFF00"/>
                </a:solidFill>
                <a:effectLst>
                  <a:outerShdw blurRad="38100" dist="38100" dir="2700000" algn="tl">
                    <a:srgbClr val="000000">
                      <a:alpha val="43137"/>
                    </a:srgbClr>
                  </a:outerShdw>
                </a:effectLst>
              </a:rPr>
              <a:t>List containing mixed data</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1500174"/>
            <a:ext cx="7429552" cy="1077218"/>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 A list containing another list known as nested list.</a:t>
            </a:r>
          </a:p>
        </p:txBody>
      </p:sp>
      <p:sp>
        <p:nvSpPr>
          <p:cNvPr id="4" name="Rectangle 3"/>
          <p:cNvSpPr/>
          <p:nvPr/>
        </p:nvSpPr>
        <p:spPr>
          <a:xfrm>
            <a:off x="4071934" y="642918"/>
            <a:ext cx="2770695"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just">
              <a:buNone/>
            </a:pPr>
            <a:r>
              <a:rPr lang="en-IN" sz="3200" b="1" dirty="0" smtClean="0">
                <a:solidFill>
                  <a:srgbClr val="FFFF00"/>
                </a:solidFill>
                <a:effectLst>
                  <a:outerShdw blurRad="38100" dist="38100" dir="2700000" algn="tl">
                    <a:srgbClr val="000000">
                      <a:alpha val="43137"/>
                    </a:srgbClr>
                  </a:outerShdw>
                </a:effectLst>
              </a:rPr>
              <a:t>LISTS EXAMPLE</a:t>
            </a:r>
          </a:p>
        </p:txBody>
      </p:sp>
      <p:pic>
        <p:nvPicPr>
          <p:cNvPr id="3074" name="Picture 2"/>
          <p:cNvPicPr>
            <a:picLocks noChangeAspect="1" noChangeArrowheads="1"/>
          </p:cNvPicPr>
          <p:nvPr/>
        </p:nvPicPr>
        <p:blipFill>
          <a:blip r:embed="rId5"/>
          <a:srcRect l="14275" t="9765" r="59919" b="54536"/>
          <a:stretch>
            <a:fillRect/>
          </a:stretch>
        </p:blipFill>
        <p:spPr bwMode="auto">
          <a:xfrm>
            <a:off x="2714612" y="2714620"/>
            <a:ext cx="4500594" cy="35004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1500174"/>
            <a:ext cx="7429552" cy="1077218"/>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	Use double subscript to fetch the sub list in a given list.</a:t>
            </a:r>
          </a:p>
        </p:txBody>
      </p:sp>
      <p:sp>
        <p:nvSpPr>
          <p:cNvPr id="4" name="Rectangle 3"/>
          <p:cNvSpPr/>
          <p:nvPr/>
        </p:nvSpPr>
        <p:spPr>
          <a:xfrm>
            <a:off x="4071934" y="642918"/>
            <a:ext cx="2770695"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just">
              <a:buNone/>
            </a:pPr>
            <a:r>
              <a:rPr lang="en-IN" sz="3200" b="1" dirty="0" smtClean="0">
                <a:solidFill>
                  <a:srgbClr val="FFFF00"/>
                </a:solidFill>
                <a:effectLst>
                  <a:outerShdw blurRad="38100" dist="38100" dir="2700000" algn="tl">
                    <a:srgbClr val="000000">
                      <a:alpha val="43137"/>
                    </a:srgbClr>
                  </a:outerShdw>
                </a:effectLst>
              </a:rPr>
              <a:t>LISTS EXAMPLE</a:t>
            </a:r>
          </a:p>
        </p:txBody>
      </p:sp>
      <p:pic>
        <p:nvPicPr>
          <p:cNvPr id="6146" name="Picture 2"/>
          <p:cNvPicPr>
            <a:picLocks noChangeAspect="1" noChangeArrowheads="1"/>
          </p:cNvPicPr>
          <p:nvPr/>
        </p:nvPicPr>
        <p:blipFill>
          <a:blip r:embed="rId5"/>
          <a:srcRect l="57650" t="17578" r="12701" b="58985"/>
          <a:stretch>
            <a:fillRect/>
          </a:stretch>
        </p:blipFill>
        <p:spPr bwMode="auto">
          <a:xfrm>
            <a:off x="2000232" y="2714620"/>
            <a:ext cx="5643602" cy="250826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214414" y="5429264"/>
            <a:ext cx="7215238" cy="1077218"/>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Similarly, L2[2][0] will fetch you 4 value</a:t>
            </a:r>
          </a:p>
          <a:p>
            <a:pPr algn="just"/>
            <a:r>
              <a:rPr lang="en-IN" sz="3200" b="1" dirty="0" smtClean="0">
                <a:solidFill>
                  <a:srgbClr val="FFFF00"/>
                </a:solidFill>
                <a:effectLst>
                  <a:outerShdw blurRad="38100" dist="38100" dir="2700000" algn="tl">
                    <a:srgbClr val="000000">
                      <a:alpha val="43137"/>
                    </a:srgbClr>
                  </a:outerShdw>
                </a:effectLst>
              </a:rPr>
              <a:t>L2[2][2] will fetch you 7 value.</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071670" y="3071810"/>
            <a:ext cx="6500858" cy="1143008"/>
          </a:xfrm>
        </p:spPr>
        <p:style>
          <a:lnRef idx="0">
            <a:schemeClr val="accent6"/>
          </a:lnRef>
          <a:fillRef idx="3">
            <a:schemeClr val="accent6"/>
          </a:fillRef>
          <a:effectRef idx="3">
            <a:schemeClr val="accent6"/>
          </a:effectRef>
          <a:fontRef idx="minor">
            <a:schemeClr val="lt1"/>
          </a:fontRef>
        </p:style>
        <p:txBody>
          <a:bodyPr>
            <a:normAutofit fontScale="90000"/>
          </a:bodyPr>
          <a:lstStyle/>
          <a:p>
            <a:pPr marL="514350" indent="-514350" algn="ctr"/>
            <a:r>
              <a:rPr lang="en-IN" b="1" dirty="0" smtClean="0">
                <a:solidFill>
                  <a:schemeClr val="bg1"/>
                </a:solidFill>
                <a:effectLst>
                  <a:outerShdw blurRad="38100" dist="38100" dir="2700000" algn="tl">
                    <a:srgbClr val="000000">
                      <a:alpha val="43137"/>
                    </a:srgbClr>
                  </a:outerShdw>
                </a:effectLst>
              </a:rPr>
              <a:t>REPRESENTATION OF LIST OR</a:t>
            </a:r>
            <a:br>
              <a:rPr lang="en-IN" b="1" dirty="0" smtClean="0">
                <a:solidFill>
                  <a:schemeClr val="bg1"/>
                </a:solidFill>
                <a:effectLst>
                  <a:outerShdw blurRad="38100" dist="38100" dir="2700000" algn="tl">
                    <a:srgbClr val="000000">
                      <a:alpha val="43137"/>
                    </a:srgbClr>
                  </a:outerShdw>
                </a:effectLst>
              </a:rPr>
            </a:br>
            <a:r>
              <a:rPr lang="en-IN" b="1" dirty="0" smtClean="0">
                <a:solidFill>
                  <a:schemeClr val="bg1"/>
                </a:solidFill>
                <a:effectLst>
                  <a:outerShdw blurRad="38100" dist="38100" dir="2700000" algn="tl">
                    <a:srgbClr val="000000">
                      <a:alpha val="43137"/>
                    </a:srgbClr>
                  </a:outerShdw>
                </a:effectLst>
              </a:rPr>
              <a:t>STATE DIAGRAM OF LIST</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a:xfrm>
            <a:off x="2285984" y="2428868"/>
            <a:ext cx="4357718" cy="364333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a:p>
        </p:txBody>
      </p:sp>
      <p:sp>
        <p:nvSpPr>
          <p:cNvPr id="6" name="Title 1"/>
          <p:cNvSpPr>
            <a:spLocks noGrp="1"/>
          </p:cNvSpPr>
          <p:nvPr>
            <p:ph type="title"/>
          </p:nvPr>
        </p:nvSpPr>
        <p:spPr>
          <a:xfrm>
            <a:off x="1428728" y="285728"/>
            <a:ext cx="7072362" cy="785818"/>
          </a:xfrm>
        </p:spPr>
        <p:style>
          <a:lnRef idx="0">
            <a:schemeClr val="accent4"/>
          </a:lnRef>
          <a:fillRef idx="3">
            <a:schemeClr val="accent4"/>
          </a:fillRef>
          <a:effectRef idx="3">
            <a:schemeClr val="accent4"/>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STATE DIAGRAM OF LIST</a:t>
            </a:r>
          </a:p>
        </p:txBody>
      </p:sp>
      <p:sp>
        <p:nvSpPr>
          <p:cNvPr id="8" name="Rectangle 7"/>
          <p:cNvSpPr/>
          <p:nvPr/>
        </p:nvSpPr>
        <p:spPr>
          <a:xfrm>
            <a:off x="2285984" y="1285860"/>
            <a:ext cx="4009431" cy="584775"/>
          </a:xfrm>
          <a:prstGeom prst="rect">
            <a:avLst/>
          </a:prstGeom>
        </p:spPr>
        <p:txBody>
          <a:bodyPr wrap="none">
            <a:spAutoFit/>
          </a:bodyPr>
          <a:lstStyle/>
          <a:p>
            <a:r>
              <a:rPr lang="en-IN" sz="3200" b="1" dirty="0" smtClean="0">
                <a:solidFill>
                  <a:schemeClr val="bg1"/>
                </a:solidFill>
                <a:effectLst>
                  <a:outerShdw blurRad="38100" dist="38100" dir="2700000" algn="tl">
                    <a:srgbClr val="000000">
                      <a:alpha val="43137"/>
                    </a:srgbClr>
                  </a:outerShdw>
                </a:effectLst>
              </a:rPr>
              <a:t>&gt;&gt;&gt;  L1 = [45,56,67,20]</a:t>
            </a:r>
          </a:p>
        </p:txBody>
      </p:sp>
      <p:sp>
        <p:nvSpPr>
          <p:cNvPr id="9" name="Rectangle 8"/>
          <p:cNvSpPr/>
          <p:nvPr/>
        </p:nvSpPr>
        <p:spPr>
          <a:xfrm>
            <a:off x="1857356" y="1928802"/>
            <a:ext cx="3852721" cy="523220"/>
          </a:xfrm>
          <a:prstGeom prst="rect">
            <a:avLst/>
          </a:prstGeom>
        </p:spPr>
        <p:txBody>
          <a:bodyPr wrap="none">
            <a:spAutoFit/>
          </a:bodyPr>
          <a:lstStyle/>
          <a:p>
            <a:r>
              <a:rPr lang="en-IN" sz="2800" b="1" dirty="0" smtClean="0">
                <a:solidFill>
                  <a:schemeClr val="bg1"/>
                </a:solidFill>
                <a:effectLst>
                  <a:outerShdw blurRad="38100" dist="38100" dir="2700000" algn="tl">
                    <a:srgbClr val="000000">
                      <a:alpha val="43137"/>
                    </a:srgbClr>
                  </a:outerShdw>
                </a:effectLst>
              </a:rPr>
              <a:t>State Diagram would be:</a:t>
            </a:r>
          </a:p>
        </p:txBody>
      </p:sp>
      <p:grpSp>
        <p:nvGrpSpPr>
          <p:cNvPr id="19" name="Group 18"/>
          <p:cNvGrpSpPr/>
          <p:nvPr/>
        </p:nvGrpSpPr>
        <p:grpSpPr>
          <a:xfrm>
            <a:off x="214282" y="2571744"/>
            <a:ext cx="2500330" cy="1000132"/>
            <a:chOff x="2714612" y="5429264"/>
            <a:chExt cx="2928926" cy="1000132"/>
          </a:xfrm>
        </p:grpSpPr>
        <p:sp>
          <p:nvSpPr>
            <p:cNvPr id="10" name="Right Arrow 9"/>
            <p:cNvSpPr/>
            <p:nvPr/>
          </p:nvSpPr>
          <p:spPr>
            <a:xfrm>
              <a:off x="2714612" y="5429264"/>
              <a:ext cx="2928926" cy="10001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11" name="Rectangle 10"/>
            <p:cNvSpPr/>
            <p:nvPr/>
          </p:nvSpPr>
          <p:spPr>
            <a:xfrm>
              <a:off x="2786050" y="5687822"/>
              <a:ext cx="2405338" cy="461665"/>
            </a:xfrm>
            <a:prstGeom prst="rect">
              <a:avLst/>
            </a:prstGeom>
          </p:spPr>
          <p:txBody>
            <a:bodyPr wrap="none">
              <a:spAutoFit/>
            </a:bodyPr>
            <a:lstStyle/>
            <a:p>
              <a:pPr lvl="0"/>
              <a:r>
                <a:rPr lang="en-US" sz="2400" b="1" dirty="0" smtClean="0">
                  <a:solidFill>
                    <a:srgbClr val="FFFF00"/>
                  </a:solidFill>
                  <a:effectLst>
                    <a:outerShdw blurRad="38100" dist="38100" dir="2700000" algn="tl">
                      <a:srgbClr val="000000">
                        <a:alpha val="43137"/>
                      </a:srgbClr>
                    </a:outerShdw>
                  </a:effectLst>
                </a:rPr>
                <a:t>Forward Indexing</a:t>
              </a:r>
              <a:endParaRPr lang="en-IN" sz="2400" b="1" dirty="0">
                <a:solidFill>
                  <a:srgbClr val="FFFF00"/>
                </a:solidFill>
                <a:effectLst>
                  <a:outerShdw blurRad="38100" dist="38100" dir="2700000" algn="tl">
                    <a:srgbClr val="000000">
                      <a:alpha val="43137"/>
                    </a:srgbClr>
                  </a:outerShdw>
                </a:effectLst>
              </a:endParaRPr>
            </a:p>
          </p:txBody>
        </p:sp>
      </p:grpSp>
      <p:grpSp>
        <p:nvGrpSpPr>
          <p:cNvPr id="20" name="Group 19"/>
          <p:cNvGrpSpPr/>
          <p:nvPr/>
        </p:nvGrpSpPr>
        <p:grpSpPr>
          <a:xfrm>
            <a:off x="6286480" y="4929198"/>
            <a:ext cx="2714676" cy="1000132"/>
            <a:chOff x="4958414" y="2428868"/>
            <a:chExt cx="3786214" cy="1000132"/>
          </a:xfrm>
        </p:grpSpPr>
        <p:sp>
          <p:nvSpPr>
            <p:cNvPr id="12" name="Right Arrow 11"/>
            <p:cNvSpPr/>
            <p:nvPr/>
          </p:nvSpPr>
          <p:spPr>
            <a:xfrm rot="10800000">
              <a:off x="4958414" y="2428868"/>
              <a:ext cx="3786214" cy="10001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3" name="Rectangle 12"/>
            <p:cNvSpPr/>
            <p:nvPr/>
          </p:nvSpPr>
          <p:spPr>
            <a:xfrm>
              <a:off x="5157731" y="2681583"/>
              <a:ext cx="2593273" cy="461665"/>
            </a:xfrm>
            <a:prstGeom prst="rect">
              <a:avLst/>
            </a:prstGeom>
          </p:spPr>
          <p:txBody>
            <a:bodyPr wrap="none">
              <a:spAutoFit/>
            </a:bodyPr>
            <a:lstStyle/>
            <a:p>
              <a:pPr lvl="0"/>
              <a:r>
                <a:rPr lang="en-US" sz="2400" b="1" dirty="0" smtClean="0">
                  <a:effectLst>
                    <a:outerShdw blurRad="38100" dist="38100" dir="2700000" algn="tl">
                      <a:srgbClr val="000000">
                        <a:alpha val="43137"/>
                      </a:srgbClr>
                    </a:outerShdw>
                  </a:effectLst>
                </a:rPr>
                <a:t>Backward Indexing</a:t>
              </a:r>
              <a:endParaRPr lang="en-IN" sz="2000" b="1" dirty="0">
                <a:effectLst>
                  <a:outerShdw blurRad="38100" dist="38100" dir="2700000" algn="tl">
                    <a:srgbClr val="000000">
                      <a:alpha val="43137"/>
                    </a:srgbClr>
                  </a:outerShdw>
                </a:effectLst>
              </a:endParaRPr>
            </a:p>
          </p:txBody>
        </p:sp>
      </p:grpSp>
      <p:sp>
        <p:nvSpPr>
          <p:cNvPr id="16" name="Rectangle 15"/>
          <p:cNvSpPr/>
          <p:nvPr/>
        </p:nvSpPr>
        <p:spPr>
          <a:xfrm>
            <a:off x="2714612" y="2786058"/>
            <a:ext cx="1000132" cy="5715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0</a:t>
            </a:r>
            <a:endParaRPr lang="en-IN" b="1" dirty="0">
              <a:effectLst>
                <a:outerShdw blurRad="38100" dist="38100" dir="2700000" algn="tl">
                  <a:srgbClr val="000000">
                    <a:alpha val="43137"/>
                  </a:srgbClr>
                </a:outerShdw>
              </a:effectLst>
            </a:endParaRPr>
          </a:p>
        </p:txBody>
      </p:sp>
      <p:sp>
        <p:nvSpPr>
          <p:cNvPr id="17" name="Rectangle 16"/>
          <p:cNvSpPr/>
          <p:nvPr/>
        </p:nvSpPr>
        <p:spPr>
          <a:xfrm>
            <a:off x="2714612" y="3571876"/>
            <a:ext cx="1000132" cy="5715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1</a:t>
            </a:r>
            <a:endParaRPr lang="en-IN" b="1" dirty="0">
              <a:effectLst>
                <a:outerShdw blurRad="38100" dist="38100" dir="2700000" algn="tl">
                  <a:srgbClr val="000000">
                    <a:alpha val="43137"/>
                  </a:srgbClr>
                </a:outerShdw>
              </a:effectLst>
            </a:endParaRPr>
          </a:p>
        </p:txBody>
      </p:sp>
      <p:sp>
        <p:nvSpPr>
          <p:cNvPr id="18" name="Rectangle 17"/>
          <p:cNvSpPr/>
          <p:nvPr/>
        </p:nvSpPr>
        <p:spPr>
          <a:xfrm>
            <a:off x="2714612" y="4357694"/>
            <a:ext cx="1000132" cy="5715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2</a:t>
            </a:r>
            <a:endParaRPr lang="en-IN" b="1" dirty="0">
              <a:effectLst>
                <a:outerShdw blurRad="38100" dist="38100" dir="2700000" algn="tl">
                  <a:srgbClr val="000000">
                    <a:alpha val="43137"/>
                  </a:srgbClr>
                </a:outerShdw>
              </a:effectLst>
            </a:endParaRPr>
          </a:p>
        </p:txBody>
      </p:sp>
      <p:sp>
        <p:nvSpPr>
          <p:cNvPr id="21" name="Rectangle 20"/>
          <p:cNvSpPr/>
          <p:nvPr/>
        </p:nvSpPr>
        <p:spPr>
          <a:xfrm>
            <a:off x="2714612" y="5143512"/>
            <a:ext cx="1000132" cy="5715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3</a:t>
            </a:r>
            <a:endParaRPr lang="en-IN" b="1" dirty="0">
              <a:effectLst>
                <a:outerShdw blurRad="38100" dist="38100" dir="2700000" algn="tl">
                  <a:srgbClr val="000000">
                    <a:alpha val="43137"/>
                  </a:srgbClr>
                </a:outerShdw>
              </a:effectLst>
            </a:endParaRPr>
          </a:p>
        </p:txBody>
      </p:sp>
      <p:sp>
        <p:nvSpPr>
          <p:cNvPr id="22" name="Rectangle 21"/>
          <p:cNvSpPr/>
          <p:nvPr/>
        </p:nvSpPr>
        <p:spPr>
          <a:xfrm>
            <a:off x="5214942" y="2786058"/>
            <a:ext cx="100013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-4</a:t>
            </a:r>
            <a:endParaRPr lang="en-IN" b="1" dirty="0">
              <a:effectLst>
                <a:outerShdw blurRad="38100" dist="38100" dir="2700000" algn="tl">
                  <a:srgbClr val="000000">
                    <a:alpha val="43137"/>
                  </a:srgbClr>
                </a:outerShdw>
              </a:effectLst>
            </a:endParaRPr>
          </a:p>
        </p:txBody>
      </p:sp>
      <p:sp>
        <p:nvSpPr>
          <p:cNvPr id="23" name="Rectangle 22"/>
          <p:cNvSpPr/>
          <p:nvPr/>
        </p:nvSpPr>
        <p:spPr>
          <a:xfrm>
            <a:off x="5214942" y="3571876"/>
            <a:ext cx="100013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-3</a:t>
            </a:r>
            <a:endParaRPr lang="en-IN" b="1" dirty="0">
              <a:effectLst>
                <a:outerShdw blurRad="38100" dist="38100" dir="2700000" algn="tl">
                  <a:srgbClr val="000000">
                    <a:alpha val="43137"/>
                  </a:srgbClr>
                </a:outerShdw>
              </a:effectLst>
            </a:endParaRPr>
          </a:p>
        </p:txBody>
      </p:sp>
      <p:sp>
        <p:nvSpPr>
          <p:cNvPr id="24" name="Rectangle 23"/>
          <p:cNvSpPr/>
          <p:nvPr/>
        </p:nvSpPr>
        <p:spPr>
          <a:xfrm>
            <a:off x="5214942" y="4357694"/>
            <a:ext cx="100013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-2</a:t>
            </a:r>
            <a:endParaRPr lang="en-IN" b="1" dirty="0">
              <a:effectLst>
                <a:outerShdw blurRad="38100" dist="38100" dir="2700000" algn="tl">
                  <a:srgbClr val="000000">
                    <a:alpha val="43137"/>
                  </a:srgbClr>
                </a:outerShdw>
              </a:effectLst>
            </a:endParaRPr>
          </a:p>
        </p:txBody>
      </p:sp>
      <p:sp>
        <p:nvSpPr>
          <p:cNvPr id="25" name="Rectangle 24"/>
          <p:cNvSpPr/>
          <p:nvPr/>
        </p:nvSpPr>
        <p:spPr>
          <a:xfrm>
            <a:off x="5214942" y="5143512"/>
            <a:ext cx="100013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smtClean="0">
                <a:solidFill>
                  <a:schemeClr val="bg1"/>
                </a:solidFill>
                <a:effectLst>
                  <a:outerShdw blurRad="38100" dist="38100" dir="2700000" algn="tl">
                    <a:srgbClr val="000000">
                      <a:alpha val="43137"/>
                    </a:srgbClr>
                  </a:outerShdw>
                </a:effectLst>
              </a:rPr>
              <a:t>-1</a:t>
            </a:r>
            <a:endParaRPr lang="en-IN" b="1" dirty="0">
              <a:solidFill>
                <a:schemeClr val="bg1"/>
              </a:solidFill>
              <a:effectLst>
                <a:outerShdw blurRad="38100" dist="38100" dir="2700000" algn="tl">
                  <a:srgbClr val="000000">
                    <a:alpha val="43137"/>
                  </a:srgbClr>
                </a:outerShdw>
              </a:effectLst>
            </a:endParaRPr>
          </a:p>
        </p:txBody>
      </p:sp>
      <p:sp>
        <p:nvSpPr>
          <p:cNvPr id="26" name="Rectangle 25"/>
          <p:cNvSpPr/>
          <p:nvPr/>
        </p:nvSpPr>
        <p:spPr>
          <a:xfrm>
            <a:off x="3929058" y="2786058"/>
            <a:ext cx="1000132"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800" b="1" dirty="0" smtClean="0">
                <a:solidFill>
                  <a:schemeClr val="bg1"/>
                </a:solidFill>
                <a:effectLst>
                  <a:outerShdw blurRad="38100" dist="38100" dir="2700000" algn="tl">
                    <a:srgbClr val="000000">
                      <a:alpha val="43137"/>
                    </a:srgbClr>
                  </a:outerShdw>
                </a:effectLst>
              </a:rPr>
              <a:t>45</a:t>
            </a:r>
            <a:endParaRPr lang="en-IN" b="1" dirty="0">
              <a:solidFill>
                <a:schemeClr val="bg1"/>
              </a:solidFill>
              <a:effectLst>
                <a:outerShdw blurRad="38100" dist="38100" dir="2700000" algn="tl">
                  <a:srgbClr val="000000">
                    <a:alpha val="43137"/>
                  </a:srgbClr>
                </a:outerShdw>
              </a:effectLst>
            </a:endParaRPr>
          </a:p>
        </p:txBody>
      </p:sp>
      <p:sp>
        <p:nvSpPr>
          <p:cNvPr id="27" name="Rectangle 26"/>
          <p:cNvSpPr/>
          <p:nvPr/>
        </p:nvSpPr>
        <p:spPr>
          <a:xfrm>
            <a:off x="3929058" y="3571876"/>
            <a:ext cx="1000132"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800" b="1" dirty="0" smtClean="0">
                <a:solidFill>
                  <a:schemeClr val="bg1"/>
                </a:solidFill>
                <a:effectLst>
                  <a:outerShdw blurRad="38100" dist="38100" dir="2700000" algn="tl">
                    <a:srgbClr val="000000">
                      <a:alpha val="43137"/>
                    </a:srgbClr>
                  </a:outerShdw>
                </a:effectLst>
              </a:rPr>
              <a:t>56</a:t>
            </a:r>
            <a:endParaRPr lang="en-IN" dirty="0"/>
          </a:p>
        </p:txBody>
      </p:sp>
      <p:sp>
        <p:nvSpPr>
          <p:cNvPr id="28" name="Rectangle 27"/>
          <p:cNvSpPr/>
          <p:nvPr/>
        </p:nvSpPr>
        <p:spPr>
          <a:xfrm>
            <a:off x="3929058" y="4357694"/>
            <a:ext cx="1000132"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67</a:t>
            </a:r>
            <a:endParaRPr lang="en-IN" b="1" dirty="0">
              <a:effectLst>
                <a:outerShdw blurRad="38100" dist="38100" dir="2700000" algn="tl">
                  <a:srgbClr val="000000">
                    <a:alpha val="43137"/>
                  </a:srgbClr>
                </a:outerShdw>
              </a:effectLst>
            </a:endParaRPr>
          </a:p>
        </p:txBody>
      </p:sp>
      <p:sp>
        <p:nvSpPr>
          <p:cNvPr id="29" name="Rectangle 28"/>
          <p:cNvSpPr/>
          <p:nvPr/>
        </p:nvSpPr>
        <p:spPr>
          <a:xfrm>
            <a:off x="3929058" y="5143512"/>
            <a:ext cx="1000132"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20</a:t>
            </a:r>
            <a:endParaRPr lang="en-IN" b="1" dirty="0">
              <a:effectLst>
                <a:outerShdw blurRad="38100" dist="38100" dir="2700000" algn="tl">
                  <a:srgbClr val="000000">
                    <a:alpha val="43137"/>
                  </a:srgbClr>
                </a:outerShdw>
              </a:effectLst>
            </a:endParaRPr>
          </a:p>
        </p:txBody>
      </p:sp>
      <p:cxnSp>
        <p:nvCxnSpPr>
          <p:cNvPr id="32" name="Straight Arrow Connector 31"/>
          <p:cNvCxnSpPr/>
          <p:nvPr/>
        </p:nvCxnSpPr>
        <p:spPr>
          <a:xfrm flipV="1">
            <a:off x="928662" y="4572008"/>
            <a:ext cx="1643074" cy="1143008"/>
          </a:xfrm>
          <a:prstGeom prst="straightConnector1">
            <a:avLst/>
          </a:prstGeom>
          <a:ln w="1016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1406" y="5763300"/>
            <a:ext cx="1872307"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IN" sz="2800" b="1" dirty="0" smtClean="0">
                <a:solidFill>
                  <a:schemeClr val="bg1"/>
                </a:solidFill>
                <a:effectLst>
                  <a:outerShdw blurRad="38100" dist="38100" dir="2700000" algn="tl">
                    <a:srgbClr val="000000">
                      <a:alpha val="43137"/>
                    </a:srgbClr>
                  </a:outerShdw>
                </a:effectLst>
              </a:rPr>
              <a:t> LIST INDEX</a:t>
            </a:r>
          </a:p>
        </p:txBody>
      </p:sp>
      <p:cxnSp>
        <p:nvCxnSpPr>
          <p:cNvPr id="34" name="Straight Arrow Connector 33"/>
          <p:cNvCxnSpPr/>
          <p:nvPr/>
        </p:nvCxnSpPr>
        <p:spPr>
          <a:xfrm rot="16200000" flipV="1">
            <a:off x="4714876" y="5572140"/>
            <a:ext cx="785818" cy="785818"/>
          </a:xfrm>
          <a:prstGeom prst="straightConnector1">
            <a:avLst/>
          </a:prstGeom>
          <a:ln w="1016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500694" y="6143644"/>
            <a:ext cx="2321020"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IN" sz="2800" b="1" dirty="0" smtClean="0">
                <a:solidFill>
                  <a:schemeClr val="bg1"/>
                </a:solidFill>
                <a:effectLst>
                  <a:outerShdw blurRad="38100" dist="38100" dir="2700000" algn="tl">
                    <a:srgbClr val="000000">
                      <a:alpha val="43137"/>
                    </a:srgbClr>
                  </a:outerShdw>
                </a:effectLst>
              </a:rPr>
              <a:t> LIST elements</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a:xfrm>
            <a:off x="2285984" y="2428868"/>
            <a:ext cx="5072098" cy="328614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a:p>
        </p:txBody>
      </p:sp>
      <p:sp>
        <p:nvSpPr>
          <p:cNvPr id="6" name="Title 1"/>
          <p:cNvSpPr>
            <a:spLocks noGrp="1"/>
          </p:cNvSpPr>
          <p:nvPr>
            <p:ph type="title"/>
          </p:nvPr>
        </p:nvSpPr>
        <p:spPr>
          <a:xfrm>
            <a:off x="1428728" y="285728"/>
            <a:ext cx="7072362" cy="785818"/>
          </a:xfrm>
        </p:spPr>
        <p:style>
          <a:lnRef idx="0">
            <a:schemeClr val="accent4"/>
          </a:lnRef>
          <a:fillRef idx="3">
            <a:schemeClr val="accent4"/>
          </a:fillRef>
          <a:effectRef idx="3">
            <a:schemeClr val="accent4"/>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STATE DIAGRAM OF LIST</a:t>
            </a:r>
          </a:p>
        </p:txBody>
      </p:sp>
      <p:sp>
        <p:nvSpPr>
          <p:cNvPr id="8" name="Rectangle 7"/>
          <p:cNvSpPr/>
          <p:nvPr/>
        </p:nvSpPr>
        <p:spPr>
          <a:xfrm>
            <a:off x="2285984" y="1285860"/>
            <a:ext cx="6533840" cy="584775"/>
          </a:xfrm>
          <a:prstGeom prst="rect">
            <a:avLst/>
          </a:prstGeom>
        </p:spPr>
        <p:txBody>
          <a:bodyPr wrap="none">
            <a:spAutoFit/>
          </a:bodyPr>
          <a:lstStyle/>
          <a:p>
            <a:r>
              <a:rPr lang="en-IN" sz="3200" b="1" dirty="0" smtClean="0">
                <a:solidFill>
                  <a:schemeClr val="bg1"/>
                </a:solidFill>
                <a:effectLst>
                  <a:outerShdw blurRad="38100" dist="38100" dir="2700000" algn="tl">
                    <a:srgbClr val="000000">
                      <a:alpha val="43137"/>
                    </a:srgbClr>
                  </a:outerShdw>
                </a:effectLst>
              </a:rPr>
              <a:t>&gt;&gt;&gt;  L2 = [“</a:t>
            </a:r>
            <a:r>
              <a:rPr lang="en-IN" sz="3200" b="1" dirty="0" err="1" smtClean="0">
                <a:solidFill>
                  <a:schemeClr val="bg1"/>
                </a:solidFill>
                <a:effectLst>
                  <a:outerShdw blurRad="38100" dist="38100" dir="2700000" algn="tl">
                    <a:srgbClr val="000000">
                      <a:alpha val="43137"/>
                    </a:srgbClr>
                  </a:outerShdw>
                </a:effectLst>
              </a:rPr>
              <a:t>Mouse”,Pendrive”,”RAM</a:t>
            </a:r>
            <a:r>
              <a:rPr lang="en-IN" sz="3200" b="1" dirty="0" smtClean="0">
                <a:solidFill>
                  <a:schemeClr val="bg1"/>
                </a:solidFill>
                <a:effectLst>
                  <a:outerShdw blurRad="38100" dist="38100" dir="2700000" algn="tl">
                    <a:srgbClr val="000000">
                      <a:alpha val="43137"/>
                    </a:srgbClr>
                  </a:outerShdw>
                </a:effectLst>
              </a:rPr>
              <a:t>”]</a:t>
            </a:r>
          </a:p>
        </p:txBody>
      </p:sp>
      <p:sp>
        <p:nvSpPr>
          <p:cNvPr id="9" name="Rectangle 8"/>
          <p:cNvSpPr/>
          <p:nvPr/>
        </p:nvSpPr>
        <p:spPr>
          <a:xfrm>
            <a:off x="1857356" y="1928802"/>
            <a:ext cx="3852721" cy="523220"/>
          </a:xfrm>
          <a:prstGeom prst="rect">
            <a:avLst/>
          </a:prstGeom>
        </p:spPr>
        <p:txBody>
          <a:bodyPr wrap="none">
            <a:spAutoFit/>
          </a:bodyPr>
          <a:lstStyle/>
          <a:p>
            <a:r>
              <a:rPr lang="en-IN" sz="2800" b="1" dirty="0" smtClean="0">
                <a:solidFill>
                  <a:schemeClr val="bg1"/>
                </a:solidFill>
                <a:effectLst>
                  <a:outerShdw blurRad="38100" dist="38100" dir="2700000" algn="tl">
                    <a:srgbClr val="000000">
                      <a:alpha val="43137"/>
                    </a:srgbClr>
                  </a:outerShdw>
                </a:effectLst>
              </a:rPr>
              <a:t>State Diagram would be:</a:t>
            </a:r>
          </a:p>
        </p:txBody>
      </p:sp>
      <p:grpSp>
        <p:nvGrpSpPr>
          <p:cNvPr id="2" name="Group 18"/>
          <p:cNvGrpSpPr/>
          <p:nvPr/>
        </p:nvGrpSpPr>
        <p:grpSpPr>
          <a:xfrm>
            <a:off x="0" y="2571744"/>
            <a:ext cx="2643174" cy="1000132"/>
            <a:chOff x="2714612" y="5429264"/>
            <a:chExt cx="2928926" cy="1000132"/>
          </a:xfrm>
        </p:grpSpPr>
        <p:sp>
          <p:nvSpPr>
            <p:cNvPr id="10" name="Right Arrow 9"/>
            <p:cNvSpPr/>
            <p:nvPr/>
          </p:nvSpPr>
          <p:spPr>
            <a:xfrm>
              <a:off x="2714612" y="5429264"/>
              <a:ext cx="2928926" cy="10001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11" name="Rectangle 10"/>
            <p:cNvSpPr/>
            <p:nvPr/>
          </p:nvSpPr>
          <p:spPr>
            <a:xfrm>
              <a:off x="2786050" y="5687822"/>
              <a:ext cx="2405338" cy="461665"/>
            </a:xfrm>
            <a:prstGeom prst="rect">
              <a:avLst/>
            </a:prstGeom>
          </p:spPr>
          <p:txBody>
            <a:bodyPr wrap="none">
              <a:spAutoFit/>
            </a:bodyPr>
            <a:lstStyle/>
            <a:p>
              <a:pPr lvl="0"/>
              <a:r>
                <a:rPr lang="en-US" sz="2400" b="1" dirty="0" smtClean="0">
                  <a:solidFill>
                    <a:srgbClr val="FFFF00"/>
                  </a:solidFill>
                  <a:effectLst>
                    <a:outerShdw blurRad="38100" dist="38100" dir="2700000" algn="tl">
                      <a:srgbClr val="000000">
                        <a:alpha val="43137"/>
                      </a:srgbClr>
                    </a:outerShdw>
                  </a:effectLst>
                </a:rPr>
                <a:t>Forward Indexing</a:t>
              </a:r>
              <a:endParaRPr lang="en-IN" sz="2400" b="1" dirty="0">
                <a:solidFill>
                  <a:srgbClr val="FFFF00"/>
                </a:solidFill>
                <a:effectLst>
                  <a:outerShdw blurRad="38100" dist="38100" dir="2700000" algn="tl">
                    <a:srgbClr val="000000">
                      <a:alpha val="43137"/>
                    </a:srgbClr>
                  </a:outerShdw>
                </a:effectLst>
              </a:endParaRPr>
            </a:p>
          </p:txBody>
        </p:sp>
      </p:grpSp>
      <p:grpSp>
        <p:nvGrpSpPr>
          <p:cNvPr id="3" name="Group 19"/>
          <p:cNvGrpSpPr/>
          <p:nvPr/>
        </p:nvGrpSpPr>
        <p:grpSpPr>
          <a:xfrm>
            <a:off x="6286480" y="4929198"/>
            <a:ext cx="2714676" cy="1000132"/>
            <a:chOff x="4958414" y="2428868"/>
            <a:chExt cx="3786214" cy="1000132"/>
          </a:xfrm>
        </p:grpSpPr>
        <p:sp>
          <p:nvSpPr>
            <p:cNvPr id="12" name="Right Arrow 11"/>
            <p:cNvSpPr/>
            <p:nvPr/>
          </p:nvSpPr>
          <p:spPr>
            <a:xfrm rot="10800000">
              <a:off x="4958414" y="2428868"/>
              <a:ext cx="3786214" cy="10001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3" name="Rectangle 12"/>
            <p:cNvSpPr/>
            <p:nvPr/>
          </p:nvSpPr>
          <p:spPr>
            <a:xfrm>
              <a:off x="5157731" y="2681583"/>
              <a:ext cx="2593273" cy="461665"/>
            </a:xfrm>
            <a:prstGeom prst="rect">
              <a:avLst/>
            </a:prstGeom>
          </p:spPr>
          <p:txBody>
            <a:bodyPr wrap="none">
              <a:spAutoFit/>
            </a:bodyPr>
            <a:lstStyle/>
            <a:p>
              <a:pPr lvl="0"/>
              <a:r>
                <a:rPr lang="en-US" sz="2400" b="1" dirty="0" smtClean="0">
                  <a:effectLst>
                    <a:outerShdw blurRad="38100" dist="38100" dir="2700000" algn="tl">
                      <a:srgbClr val="000000">
                        <a:alpha val="43137"/>
                      </a:srgbClr>
                    </a:outerShdw>
                  </a:effectLst>
                </a:rPr>
                <a:t>Backward Indexing</a:t>
              </a:r>
              <a:endParaRPr lang="en-IN" sz="2000" b="1" dirty="0">
                <a:effectLst>
                  <a:outerShdw blurRad="38100" dist="38100" dir="2700000" algn="tl">
                    <a:srgbClr val="000000">
                      <a:alpha val="43137"/>
                    </a:srgbClr>
                  </a:outerShdw>
                </a:effectLst>
              </a:endParaRPr>
            </a:p>
          </p:txBody>
        </p:sp>
      </p:grpSp>
      <p:sp>
        <p:nvSpPr>
          <p:cNvPr id="16" name="Rectangle 15"/>
          <p:cNvSpPr/>
          <p:nvPr/>
        </p:nvSpPr>
        <p:spPr>
          <a:xfrm>
            <a:off x="2714612" y="2928934"/>
            <a:ext cx="1000132" cy="5715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0</a:t>
            </a:r>
            <a:endParaRPr lang="en-IN" b="1" dirty="0">
              <a:effectLst>
                <a:outerShdw blurRad="38100" dist="38100" dir="2700000" algn="tl">
                  <a:srgbClr val="000000">
                    <a:alpha val="43137"/>
                  </a:srgbClr>
                </a:outerShdw>
              </a:effectLst>
            </a:endParaRPr>
          </a:p>
        </p:txBody>
      </p:sp>
      <p:sp>
        <p:nvSpPr>
          <p:cNvPr id="17" name="Rectangle 16"/>
          <p:cNvSpPr/>
          <p:nvPr/>
        </p:nvSpPr>
        <p:spPr>
          <a:xfrm>
            <a:off x="2714612" y="3714752"/>
            <a:ext cx="1000132" cy="5715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1</a:t>
            </a:r>
            <a:endParaRPr lang="en-IN" b="1" dirty="0">
              <a:effectLst>
                <a:outerShdw blurRad="38100" dist="38100" dir="2700000" algn="tl">
                  <a:srgbClr val="000000">
                    <a:alpha val="43137"/>
                  </a:srgbClr>
                </a:outerShdw>
              </a:effectLst>
            </a:endParaRPr>
          </a:p>
        </p:txBody>
      </p:sp>
      <p:sp>
        <p:nvSpPr>
          <p:cNvPr id="18" name="Rectangle 17"/>
          <p:cNvSpPr/>
          <p:nvPr/>
        </p:nvSpPr>
        <p:spPr>
          <a:xfrm>
            <a:off x="2714612" y="4500570"/>
            <a:ext cx="1000132" cy="5715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2</a:t>
            </a:r>
            <a:endParaRPr lang="en-IN" b="1" dirty="0">
              <a:effectLst>
                <a:outerShdw blurRad="38100" dist="38100" dir="2700000" algn="tl">
                  <a:srgbClr val="000000">
                    <a:alpha val="43137"/>
                  </a:srgbClr>
                </a:outerShdw>
              </a:effectLst>
            </a:endParaRPr>
          </a:p>
        </p:txBody>
      </p:sp>
      <p:sp>
        <p:nvSpPr>
          <p:cNvPr id="23" name="Rectangle 22"/>
          <p:cNvSpPr/>
          <p:nvPr/>
        </p:nvSpPr>
        <p:spPr>
          <a:xfrm>
            <a:off x="6072198" y="2928934"/>
            <a:ext cx="100013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-3</a:t>
            </a:r>
            <a:endParaRPr lang="en-IN" b="1" dirty="0">
              <a:effectLst>
                <a:outerShdw blurRad="38100" dist="38100" dir="2700000" algn="tl">
                  <a:srgbClr val="000000">
                    <a:alpha val="43137"/>
                  </a:srgbClr>
                </a:outerShdw>
              </a:effectLst>
            </a:endParaRPr>
          </a:p>
        </p:txBody>
      </p:sp>
      <p:sp>
        <p:nvSpPr>
          <p:cNvPr id="24" name="Rectangle 23"/>
          <p:cNvSpPr/>
          <p:nvPr/>
        </p:nvSpPr>
        <p:spPr>
          <a:xfrm>
            <a:off x="6072198" y="3714752"/>
            <a:ext cx="100013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-2</a:t>
            </a:r>
            <a:endParaRPr lang="en-IN" b="1" dirty="0">
              <a:effectLst>
                <a:outerShdw blurRad="38100" dist="38100" dir="2700000" algn="tl">
                  <a:srgbClr val="000000">
                    <a:alpha val="43137"/>
                  </a:srgbClr>
                </a:outerShdw>
              </a:effectLst>
            </a:endParaRPr>
          </a:p>
        </p:txBody>
      </p:sp>
      <p:sp>
        <p:nvSpPr>
          <p:cNvPr id="25" name="Rectangle 24"/>
          <p:cNvSpPr/>
          <p:nvPr/>
        </p:nvSpPr>
        <p:spPr>
          <a:xfrm>
            <a:off x="6072198" y="4500570"/>
            <a:ext cx="100013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smtClean="0">
                <a:solidFill>
                  <a:schemeClr val="bg1"/>
                </a:solidFill>
                <a:effectLst>
                  <a:outerShdw blurRad="38100" dist="38100" dir="2700000" algn="tl">
                    <a:srgbClr val="000000">
                      <a:alpha val="43137"/>
                    </a:srgbClr>
                  </a:outerShdw>
                </a:effectLst>
              </a:rPr>
              <a:t>-1</a:t>
            </a:r>
            <a:endParaRPr lang="en-IN" b="1" dirty="0">
              <a:solidFill>
                <a:schemeClr val="bg1"/>
              </a:solidFill>
              <a:effectLst>
                <a:outerShdw blurRad="38100" dist="38100" dir="2700000" algn="tl">
                  <a:srgbClr val="000000">
                    <a:alpha val="43137"/>
                  </a:srgbClr>
                </a:outerShdw>
              </a:effectLst>
            </a:endParaRPr>
          </a:p>
        </p:txBody>
      </p:sp>
      <p:sp>
        <p:nvSpPr>
          <p:cNvPr id="26" name="Rectangle 25"/>
          <p:cNvSpPr/>
          <p:nvPr/>
        </p:nvSpPr>
        <p:spPr>
          <a:xfrm>
            <a:off x="3929058" y="2928934"/>
            <a:ext cx="1714512"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800" b="1" dirty="0" smtClean="0">
                <a:solidFill>
                  <a:schemeClr val="bg1"/>
                </a:solidFill>
                <a:effectLst>
                  <a:outerShdw blurRad="38100" dist="38100" dir="2700000" algn="tl">
                    <a:srgbClr val="000000">
                      <a:alpha val="43137"/>
                    </a:srgbClr>
                  </a:outerShdw>
                </a:effectLst>
              </a:rPr>
              <a:t>Mouse</a:t>
            </a:r>
            <a:endParaRPr lang="en-IN" b="1" dirty="0">
              <a:solidFill>
                <a:schemeClr val="bg1"/>
              </a:solidFill>
              <a:effectLst>
                <a:outerShdw blurRad="38100" dist="38100" dir="2700000" algn="tl">
                  <a:srgbClr val="000000">
                    <a:alpha val="43137"/>
                  </a:srgbClr>
                </a:outerShdw>
              </a:effectLst>
            </a:endParaRPr>
          </a:p>
        </p:txBody>
      </p:sp>
      <p:sp>
        <p:nvSpPr>
          <p:cNvPr id="27" name="Rectangle 26"/>
          <p:cNvSpPr/>
          <p:nvPr/>
        </p:nvSpPr>
        <p:spPr>
          <a:xfrm>
            <a:off x="3929058" y="3714752"/>
            <a:ext cx="1714512"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800" b="1" dirty="0" err="1" smtClean="0">
                <a:solidFill>
                  <a:schemeClr val="bg1"/>
                </a:solidFill>
                <a:effectLst>
                  <a:outerShdw blurRad="38100" dist="38100" dir="2700000" algn="tl">
                    <a:srgbClr val="000000">
                      <a:alpha val="43137"/>
                    </a:srgbClr>
                  </a:outerShdw>
                </a:effectLst>
              </a:rPr>
              <a:t>Pendrive</a:t>
            </a:r>
            <a:endParaRPr lang="en-IN" dirty="0"/>
          </a:p>
        </p:txBody>
      </p:sp>
      <p:sp>
        <p:nvSpPr>
          <p:cNvPr id="28" name="Rectangle 27"/>
          <p:cNvSpPr/>
          <p:nvPr/>
        </p:nvSpPr>
        <p:spPr>
          <a:xfrm>
            <a:off x="3929058" y="4500570"/>
            <a:ext cx="1714512"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RAM</a:t>
            </a:r>
            <a:endParaRPr lang="en-IN" b="1" dirty="0">
              <a:effectLst>
                <a:outerShdw blurRad="38100" dist="38100" dir="2700000" algn="tl">
                  <a:srgbClr val="000000">
                    <a:alpha val="43137"/>
                  </a:srgbClr>
                </a:outerShdw>
              </a:effectLst>
            </a:endParaRPr>
          </a:p>
        </p:txBody>
      </p:sp>
      <p:cxnSp>
        <p:nvCxnSpPr>
          <p:cNvPr id="32" name="Straight Arrow Connector 31"/>
          <p:cNvCxnSpPr/>
          <p:nvPr/>
        </p:nvCxnSpPr>
        <p:spPr>
          <a:xfrm flipV="1">
            <a:off x="928662" y="4572008"/>
            <a:ext cx="1643074" cy="1143008"/>
          </a:xfrm>
          <a:prstGeom prst="straightConnector1">
            <a:avLst/>
          </a:prstGeom>
          <a:ln w="1016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1406" y="5763300"/>
            <a:ext cx="1872307"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IN" sz="2800" b="1" dirty="0" smtClean="0">
                <a:solidFill>
                  <a:schemeClr val="bg1"/>
                </a:solidFill>
                <a:effectLst>
                  <a:outerShdw blurRad="38100" dist="38100" dir="2700000" algn="tl">
                    <a:srgbClr val="000000">
                      <a:alpha val="43137"/>
                    </a:srgbClr>
                  </a:outerShdw>
                </a:effectLst>
              </a:rPr>
              <a:t> LIST INDEX</a:t>
            </a:r>
          </a:p>
        </p:txBody>
      </p:sp>
      <p:cxnSp>
        <p:nvCxnSpPr>
          <p:cNvPr id="34" name="Straight Arrow Connector 33"/>
          <p:cNvCxnSpPr/>
          <p:nvPr/>
        </p:nvCxnSpPr>
        <p:spPr>
          <a:xfrm rot="16200000" flipV="1">
            <a:off x="4464843" y="5322107"/>
            <a:ext cx="1285884" cy="785818"/>
          </a:xfrm>
          <a:prstGeom prst="straightConnector1">
            <a:avLst/>
          </a:prstGeom>
          <a:ln w="1016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500694" y="6143644"/>
            <a:ext cx="2321020"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IN" sz="2800" b="1" dirty="0" smtClean="0">
                <a:solidFill>
                  <a:schemeClr val="bg1"/>
                </a:solidFill>
                <a:effectLst>
                  <a:outerShdw blurRad="38100" dist="38100" dir="2700000" algn="tl">
                    <a:srgbClr val="000000">
                      <a:alpha val="43137"/>
                    </a:srgbClr>
                  </a:outerShdw>
                </a:effectLst>
              </a:rPr>
              <a:t> LIST elements</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a:xfrm>
            <a:off x="2357422" y="2857496"/>
            <a:ext cx="5072098" cy="328614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a:p>
        </p:txBody>
      </p:sp>
      <p:sp>
        <p:nvSpPr>
          <p:cNvPr id="6" name="Title 1"/>
          <p:cNvSpPr>
            <a:spLocks noGrp="1"/>
          </p:cNvSpPr>
          <p:nvPr>
            <p:ph type="title"/>
          </p:nvPr>
        </p:nvSpPr>
        <p:spPr>
          <a:xfrm>
            <a:off x="1428728" y="285728"/>
            <a:ext cx="7072362" cy="785818"/>
          </a:xfrm>
        </p:spPr>
        <p:style>
          <a:lnRef idx="0">
            <a:schemeClr val="accent4"/>
          </a:lnRef>
          <a:fillRef idx="3">
            <a:schemeClr val="accent4"/>
          </a:fillRef>
          <a:effectRef idx="3">
            <a:schemeClr val="accent4"/>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STATE DIAGRAM OF LIST</a:t>
            </a:r>
          </a:p>
        </p:txBody>
      </p:sp>
      <p:sp>
        <p:nvSpPr>
          <p:cNvPr id="8" name="Rectangle 7"/>
          <p:cNvSpPr/>
          <p:nvPr/>
        </p:nvSpPr>
        <p:spPr>
          <a:xfrm>
            <a:off x="2285984" y="1285860"/>
            <a:ext cx="1931939" cy="584775"/>
          </a:xfrm>
          <a:prstGeom prst="rect">
            <a:avLst/>
          </a:prstGeom>
        </p:spPr>
        <p:txBody>
          <a:bodyPr wrap="none">
            <a:spAutoFit/>
          </a:bodyPr>
          <a:lstStyle/>
          <a:p>
            <a:r>
              <a:rPr lang="en-IN" sz="3200" b="1" dirty="0" smtClean="0">
                <a:solidFill>
                  <a:schemeClr val="bg1"/>
                </a:solidFill>
                <a:effectLst>
                  <a:outerShdw blurRad="38100" dist="38100" dir="2700000" algn="tl">
                    <a:srgbClr val="000000">
                      <a:alpha val="43137"/>
                    </a:srgbClr>
                  </a:outerShdw>
                </a:effectLst>
              </a:rPr>
              <a:t>&gt;&gt;&gt;  L3= []</a:t>
            </a:r>
          </a:p>
        </p:txBody>
      </p:sp>
      <p:sp>
        <p:nvSpPr>
          <p:cNvPr id="9" name="Rectangle 8"/>
          <p:cNvSpPr/>
          <p:nvPr/>
        </p:nvSpPr>
        <p:spPr>
          <a:xfrm>
            <a:off x="1857356" y="1928802"/>
            <a:ext cx="3852721" cy="523220"/>
          </a:xfrm>
          <a:prstGeom prst="rect">
            <a:avLst/>
          </a:prstGeom>
        </p:spPr>
        <p:txBody>
          <a:bodyPr wrap="none">
            <a:spAutoFit/>
          </a:bodyPr>
          <a:lstStyle/>
          <a:p>
            <a:r>
              <a:rPr lang="en-IN" sz="2800" b="1" dirty="0" smtClean="0">
                <a:solidFill>
                  <a:schemeClr val="bg1"/>
                </a:solidFill>
                <a:effectLst>
                  <a:outerShdw blurRad="38100" dist="38100" dir="2700000" algn="tl">
                    <a:srgbClr val="000000">
                      <a:alpha val="43137"/>
                    </a:srgbClr>
                  </a:outerShdw>
                </a:effectLst>
              </a:rPr>
              <a:t>State Diagram would be:</a:t>
            </a:r>
          </a:p>
        </p:txBody>
      </p:sp>
      <p:sp>
        <p:nvSpPr>
          <p:cNvPr id="26" name="Rectangle 25"/>
          <p:cNvSpPr/>
          <p:nvPr/>
        </p:nvSpPr>
        <p:spPr>
          <a:xfrm>
            <a:off x="3786182" y="3571876"/>
            <a:ext cx="2214578" cy="17145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28728" y="3071810"/>
            <a:ext cx="7072362" cy="785818"/>
          </a:xfrm>
        </p:spPr>
        <p:style>
          <a:lnRef idx="0">
            <a:schemeClr val="accent4"/>
          </a:lnRef>
          <a:fillRef idx="3">
            <a:schemeClr val="accent4"/>
          </a:fillRef>
          <a:effectRef idx="3">
            <a:schemeClr val="accent4"/>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WORKING WITH LIST INDEX</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00034" y="4786322"/>
            <a:ext cx="7358114" cy="859205"/>
          </a:xfrm>
        </p:spPr>
        <p:txBody>
          <a:bodyPr>
            <a:normAutofit/>
          </a:bodyPr>
          <a:lstStyle/>
          <a:p>
            <a:r>
              <a:rPr lang="en-IN" b="1" dirty="0" smtClean="0">
                <a:solidFill>
                  <a:srgbClr val="FFFF00"/>
                </a:solidFill>
                <a:effectLst>
                  <a:outerShdw blurRad="38100" dist="38100" dir="2700000" algn="tl">
                    <a:srgbClr val="000000">
                      <a:alpha val="43137"/>
                    </a:srgbClr>
                  </a:outerShdw>
                </a:effectLst>
              </a:rPr>
              <a:t>Unit 2:</a:t>
            </a:r>
            <a:endParaRPr lang="en-US" dirty="0">
              <a:solidFill>
                <a:srgbClr val="FFFF00"/>
              </a:solidFill>
              <a:effectLst>
                <a:outerShdw blurRad="38100" dist="38100" dir="2700000" algn="tl">
                  <a:srgbClr val="000000">
                    <a:alpha val="43137"/>
                  </a:srgbClr>
                </a:outerShdw>
              </a:effectLst>
            </a:endParaRPr>
          </a:p>
        </p:txBody>
      </p:sp>
      <p:sp>
        <p:nvSpPr>
          <p:cNvPr id="8" name="Subtitle 2"/>
          <p:cNvSpPr>
            <a:spLocks noGrp="1"/>
          </p:cNvSpPr>
          <p:nvPr>
            <p:ph type="subTitle" idx="1"/>
          </p:nvPr>
        </p:nvSpPr>
        <p:spPr>
          <a:xfrm>
            <a:off x="500034" y="5572140"/>
            <a:ext cx="7643866" cy="692579"/>
          </a:xfrm>
        </p:spPr>
        <p:txBody>
          <a:bodyPr>
            <a:normAutofit/>
          </a:bodyPr>
          <a:lstStyle/>
          <a:p>
            <a:r>
              <a:rPr lang="en-IN" sz="3200" b="1" dirty="0" smtClean="0">
                <a:solidFill>
                  <a:srgbClr val="FFFF00"/>
                </a:solidFill>
                <a:effectLst>
                  <a:outerShdw blurRad="38100" dist="38100" dir="2700000" algn="tl">
                    <a:srgbClr val="000000">
                      <a:alpha val="43137"/>
                    </a:srgbClr>
                  </a:outerShdw>
                </a:effectLst>
              </a:rPr>
              <a:t>Computational Thinking and Programming</a:t>
            </a:r>
            <a:endParaRPr lang="en-IN" sz="3200" dirty="0">
              <a:solidFill>
                <a:srgbClr val="FFC000"/>
              </a:solidFill>
              <a:effectLst>
                <a:outerShdw blurRad="38100" dist="38100" dir="2700000" algn="tl">
                  <a:srgbClr val="000000">
                    <a:alpha val="43137"/>
                  </a:srgbClr>
                </a:outerShdw>
              </a:effectLst>
            </a:endParaRPr>
          </a:p>
        </p:txBody>
      </p:sp>
      <p:sp>
        <p:nvSpPr>
          <p:cNvPr id="4" name="Title 1"/>
          <p:cNvSpPr txBox="1">
            <a:spLocks/>
          </p:cNvSpPr>
          <p:nvPr/>
        </p:nvSpPr>
        <p:spPr>
          <a:xfrm>
            <a:off x="500034" y="2857496"/>
            <a:ext cx="4714908" cy="200026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XI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Computer</a:t>
            </a:r>
            <a:r>
              <a:rPr kumimoji="0" lang="en-US" sz="3600" b="1"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Science (083)</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baseline="0" dirty="0" smtClean="0">
                <a:solidFill>
                  <a:srgbClr val="FFFF00"/>
                </a:solidFill>
                <a:effectLst>
                  <a:outerShdw blurRad="38100" dist="38100" dir="2700000" algn="tl">
                    <a:srgbClr val="000000">
                      <a:alpha val="43137"/>
                    </a:srgbClr>
                  </a:outerShdw>
                </a:effectLst>
                <a:latin typeface="+mj-lt"/>
                <a:ea typeface="+mj-ea"/>
                <a:cs typeface="+mj-cs"/>
              </a:rPr>
              <a:t>Board</a:t>
            </a:r>
            <a:r>
              <a:rPr lang="en-US" sz="3600" b="1" dirty="0" smtClean="0">
                <a:solidFill>
                  <a:srgbClr val="FFFF00"/>
                </a:solidFill>
                <a:effectLst>
                  <a:outerShdw blurRad="38100" dist="38100" dir="2700000" algn="tl">
                    <a:srgbClr val="000000">
                      <a:alpha val="43137"/>
                    </a:srgbClr>
                  </a:outerShdw>
                </a:effectLst>
                <a:latin typeface="+mj-lt"/>
                <a:ea typeface="+mj-ea"/>
                <a:cs typeface="+mj-cs"/>
              </a:rPr>
              <a:t> : CBSE</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
        <p:nvSpPr>
          <p:cNvPr id="6" name="Rectangle 4"/>
          <p:cNvSpPr>
            <a:spLocks noChangeArrowheads="1"/>
          </p:cNvSpPr>
          <p:nvPr/>
        </p:nvSpPr>
        <p:spPr bwMode="auto">
          <a:xfrm>
            <a:off x="6929454" y="6215082"/>
            <a:ext cx="1766189" cy="400110"/>
          </a:xfrm>
          <a:prstGeom prst="rect">
            <a:avLst/>
          </a:prstGeom>
          <a:noFill/>
          <a:ln w="9525">
            <a:noFill/>
            <a:miter lim="800000"/>
            <a:headEnd/>
            <a:tailEnd/>
          </a:ln>
        </p:spPr>
        <p:txBody>
          <a:bodyPr wrap="none">
            <a:spAutoFit/>
          </a:bodyPr>
          <a:lstStyle/>
          <a:p>
            <a:r>
              <a:rPr lang="en-IN" sz="2000" b="1" dirty="0">
                <a:solidFill>
                  <a:srgbClr val="FFFF00"/>
                </a:solidFill>
                <a:effectLst>
                  <a:outerShdw blurRad="38100" dist="38100" dir="2700000" algn="tl">
                    <a:srgbClr val="000000">
                      <a:alpha val="43137"/>
                    </a:srgbClr>
                  </a:outerShdw>
                </a:effectLst>
              </a:rPr>
              <a:t>Courtesy  CBSE</a:t>
            </a: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28728" y="285728"/>
            <a:ext cx="7072362" cy="785818"/>
          </a:xfrm>
        </p:spPr>
        <p:style>
          <a:lnRef idx="0">
            <a:schemeClr val="accent4"/>
          </a:lnRef>
          <a:fillRef idx="3">
            <a:schemeClr val="accent4"/>
          </a:fillRef>
          <a:effectRef idx="3">
            <a:schemeClr val="accent4"/>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WORKING WITH LIST INDEX</a:t>
            </a:r>
          </a:p>
        </p:txBody>
      </p:sp>
      <p:sp>
        <p:nvSpPr>
          <p:cNvPr id="9" name="Rectangle 8"/>
          <p:cNvSpPr/>
          <p:nvPr/>
        </p:nvSpPr>
        <p:spPr>
          <a:xfrm>
            <a:off x="1214414" y="1428736"/>
            <a:ext cx="7572428" cy="5016758"/>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	List index works the same way as String index, which is:</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An integer value/expression can be used as index.</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An Index Error appears, if you try and access element that does not exist in the list.</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An index can have a negative value, in that case counting happens from the end  of the list.</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071671" y="3071810"/>
            <a:ext cx="607223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buNone/>
            </a:pPr>
            <a:r>
              <a:rPr lang="en-IN" sz="4000" b="1" dirty="0" smtClean="0">
                <a:solidFill>
                  <a:schemeClr val="bg1"/>
                </a:solidFill>
                <a:effectLst>
                  <a:outerShdw blurRad="38100" dist="38100" dir="2700000" algn="tl">
                    <a:srgbClr val="000000">
                      <a:alpha val="43137"/>
                    </a:srgbClr>
                  </a:outerShdw>
                </a:effectLst>
              </a:rPr>
              <a:t>SOME MORE EXAMPLE</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643042" y="642918"/>
            <a:ext cx="678661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LIST - Example</a:t>
            </a:r>
          </a:p>
        </p:txBody>
      </p:sp>
      <p:pic>
        <p:nvPicPr>
          <p:cNvPr id="2" name="Picture 2"/>
          <p:cNvPicPr>
            <a:picLocks noChangeAspect="1" noChangeArrowheads="1"/>
          </p:cNvPicPr>
          <p:nvPr/>
        </p:nvPicPr>
        <p:blipFill>
          <a:blip r:embed="rId5"/>
          <a:srcRect l="9883" t="20508" r="51684" b="51172"/>
          <a:stretch>
            <a:fillRect/>
          </a:stretch>
        </p:blipFill>
        <p:spPr bwMode="auto">
          <a:xfrm>
            <a:off x="1357290" y="1969624"/>
            <a:ext cx="7143800" cy="2959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643042" y="642918"/>
            <a:ext cx="678661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LIST - Example</a:t>
            </a:r>
          </a:p>
        </p:txBody>
      </p:sp>
      <p:pic>
        <p:nvPicPr>
          <p:cNvPr id="2051" name="Picture 3"/>
          <p:cNvPicPr>
            <a:picLocks noChangeAspect="1" noChangeArrowheads="1"/>
          </p:cNvPicPr>
          <p:nvPr/>
        </p:nvPicPr>
        <p:blipFill>
          <a:blip r:embed="rId5"/>
          <a:srcRect l="9919" t="20272" r="69217" b="51896"/>
          <a:stretch>
            <a:fillRect/>
          </a:stretch>
        </p:blipFill>
        <p:spPr bwMode="auto">
          <a:xfrm>
            <a:off x="2285984" y="1785926"/>
            <a:ext cx="4857784" cy="3643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3214686"/>
            <a:ext cx="7286676"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CREATING LIST WITH list( ) METHOD</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500042"/>
            <a:ext cx="7286676"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CREATING LIST WITH list( ) METHOD</a:t>
            </a:r>
          </a:p>
        </p:txBody>
      </p:sp>
      <p:pic>
        <p:nvPicPr>
          <p:cNvPr id="3074" name="Picture 2"/>
          <p:cNvPicPr>
            <a:picLocks noChangeAspect="1" noChangeArrowheads="1"/>
          </p:cNvPicPr>
          <p:nvPr/>
        </p:nvPicPr>
        <p:blipFill>
          <a:blip r:embed="rId5"/>
          <a:srcRect l="9883" t="20508" r="69253" b="51172"/>
          <a:stretch>
            <a:fillRect/>
          </a:stretch>
        </p:blipFill>
        <p:spPr bwMode="auto">
          <a:xfrm>
            <a:off x="1357290" y="1857364"/>
            <a:ext cx="3929090" cy="2998516"/>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5643570" y="5143512"/>
            <a:ext cx="3132589" cy="954107"/>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IN" sz="2800" b="1" dirty="0" smtClean="0">
                <a:solidFill>
                  <a:schemeClr val="bg1"/>
                </a:solidFill>
                <a:effectLst>
                  <a:outerShdw blurRad="38100" dist="38100" dir="2700000" algn="tl">
                    <a:srgbClr val="000000">
                      <a:alpha val="43137"/>
                    </a:srgbClr>
                  </a:outerShdw>
                </a:effectLst>
              </a:rPr>
              <a:t> Creating Empty List</a:t>
            </a:r>
          </a:p>
          <a:p>
            <a:r>
              <a:rPr lang="en-IN" sz="2800" b="1" dirty="0" smtClean="0">
                <a:solidFill>
                  <a:schemeClr val="bg1"/>
                </a:solidFill>
                <a:effectLst>
                  <a:outerShdw blurRad="38100" dist="38100" dir="2700000" algn="tl">
                    <a:srgbClr val="000000">
                      <a:alpha val="43137"/>
                    </a:srgbClr>
                  </a:outerShdw>
                </a:effectLst>
              </a:rPr>
              <a:t>With list( ) Method</a:t>
            </a:r>
          </a:p>
        </p:txBody>
      </p:sp>
      <p:cxnSp>
        <p:nvCxnSpPr>
          <p:cNvPr id="6" name="Straight Arrow Connector 5"/>
          <p:cNvCxnSpPr/>
          <p:nvPr/>
        </p:nvCxnSpPr>
        <p:spPr>
          <a:xfrm rot="10800000">
            <a:off x="3500430" y="3214686"/>
            <a:ext cx="2357454" cy="1928826"/>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500042"/>
            <a:ext cx="7286676"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CREATING LIST WITH list( ) METHOD</a:t>
            </a:r>
          </a:p>
        </p:txBody>
      </p:sp>
      <p:pic>
        <p:nvPicPr>
          <p:cNvPr id="3074" name="Picture 2"/>
          <p:cNvPicPr>
            <a:picLocks noChangeAspect="1" noChangeArrowheads="1"/>
          </p:cNvPicPr>
          <p:nvPr/>
        </p:nvPicPr>
        <p:blipFill>
          <a:blip r:embed="rId5"/>
          <a:srcRect l="9883" t="20508" r="69253" b="51172"/>
          <a:stretch>
            <a:fillRect/>
          </a:stretch>
        </p:blipFill>
        <p:spPr bwMode="auto">
          <a:xfrm>
            <a:off x="1357290" y="1857364"/>
            <a:ext cx="3929090" cy="2998516"/>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5643570" y="5143512"/>
            <a:ext cx="3132589" cy="954107"/>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IN" sz="2800" b="1" dirty="0" smtClean="0">
                <a:solidFill>
                  <a:schemeClr val="bg1"/>
                </a:solidFill>
                <a:effectLst>
                  <a:outerShdw blurRad="38100" dist="38100" dir="2700000" algn="tl">
                    <a:srgbClr val="000000">
                      <a:alpha val="43137"/>
                    </a:srgbClr>
                  </a:outerShdw>
                </a:effectLst>
              </a:rPr>
              <a:t> Creating Empty List</a:t>
            </a:r>
          </a:p>
          <a:p>
            <a:r>
              <a:rPr lang="en-IN" sz="2800" b="1" dirty="0" smtClean="0">
                <a:solidFill>
                  <a:schemeClr val="bg1"/>
                </a:solidFill>
                <a:effectLst>
                  <a:outerShdw blurRad="38100" dist="38100" dir="2700000" algn="tl">
                    <a:srgbClr val="000000">
                      <a:alpha val="43137"/>
                    </a:srgbClr>
                  </a:outerShdw>
                </a:effectLst>
              </a:rPr>
              <a:t>With list( ) Method</a:t>
            </a:r>
          </a:p>
        </p:txBody>
      </p:sp>
      <p:cxnSp>
        <p:nvCxnSpPr>
          <p:cNvPr id="6" name="Straight Arrow Connector 5"/>
          <p:cNvCxnSpPr/>
          <p:nvPr/>
        </p:nvCxnSpPr>
        <p:spPr>
          <a:xfrm rot="10800000">
            <a:off x="3500430" y="3214686"/>
            <a:ext cx="2357454" cy="1928826"/>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57158" y="3214686"/>
            <a:ext cx="8501122"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CREATING MULTIPLE LISTS – LIST MAPPING </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28596" y="500042"/>
            <a:ext cx="8429652"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CREATING MULTIPLE LISTS – LIST MAPPING</a:t>
            </a:r>
          </a:p>
        </p:txBody>
      </p:sp>
      <p:sp>
        <p:nvSpPr>
          <p:cNvPr id="4" name="Rectangle 3"/>
          <p:cNvSpPr/>
          <p:nvPr/>
        </p:nvSpPr>
        <p:spPr>
          <a:xfrm>
            <a:off x="857224" y="5214950"/>
            <a:ext cx="7704673"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n-IN" sz="2800" b="1" dirty="0" smtClean="0">
                <a:solidFill>
                  <a:schemeClr val="bg1"/>
                </a:solidFill>
                <a:effectLst>
                  <a:outerShdw blurRad="38100" dist="38100" dir="2700000" algn="tl">
                    <a:srgbClr val="000000">
                      <a:alpha val="43137"/>
                    </a:srgbClr>
                  </a:outerShdw>
                </a:effectLst>
              </a:rPr>
              <a:t> Creating Multiple List using assignment statement</a:t>
            </a:r>
          </a:p>
        </p:txBody>
      </p:sp>
      <p:pic>
        <p:nvPicPr>
          <p:cNvPr id="4098" name="Picture 2"/>
          <p:cNvPicPr>
            <a:picLocks noChangeAspect="1" noChangeArrowheads="1"/>
          </p:cNvPicPr>
          <p:nvPr/>
        </p:nvPicPr>
        <p:blipFill>
          <a:blip r:embed="rId5"/>
          <a:srcRect l="9883" t="20508" r="61017" b="51172"/>
          <a:stretch>
            <a:fillRect/>
          </a:stretch>
        </p:blipFill>
        <p:spPr bwMode="auto">
          <a:xfrm>
            <a:off x="285720" y="1500174"/>
            <a:ext cx="5614044" cy="3071835"/>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rot="5400000" flipH="1" flipV="1">
            <a:off x="2428860" y="4214818"/>
            <a:ext cx="1214446" cy="642942"/>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00760" y="1500174"/>
            <a:ext cx="2857520" cy="1569660"/>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 Creating  a list and mapping to other lists.</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000232" y="3143248"/>
            <a:ext cx="600079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IN" sz="3600" b="1" dirty="0" smtClean="0">
                <a:solidFill>
                  <a:schemeClr val="bg1"/>
                </a:solidFill>
                <a:effectLst>
                  <a:outerShdw blurRad="38100" dist="38100" dir="2700000" algn="tl">
                    <a:srgbClr val="000000">
                      <a:alpha val="43137"/>
                    </a:srgbClr>
                  </a:outerShdw>
                </a:effectLst>
              </a:rPr>
              <a:t>LIST CONCATENATION </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7158" y="357166"/>
            <a:ext cx="2286016" cy="85920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4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Unit II</a:t>
            </a:r>
            <a:endParaRPr kumimoji="0" lang="en-US" sz="4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
        <p:nvSpPr>
          <p:cNvPr id="5" name="Subtitle 2"/>
          <p:cNvSpPr txBox="1">
            <a:spLocks/>
          </p:cNvSpPr>
          <p:nvPr/>
        </p:nvSpPr>
        <p:spPr>
          <a:xfrm>
            <a:off x="428596" y="1214422"/>
            <a:ext cx="8358246" cy="114086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IN"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Computational Thinking and Programming</a:t>
            </a:r>
            <a:endParaRPr kumimoji="0" lang="en-IN" sz="3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n-lt"/>
              <a:ea typeface="+mn-ea"/>
              <a:cs typeface="+mn-cs"/>
            </a:endParaRPr>
          </a:p>
        </p:txBody>
      </p:sp>
      <p:sp>
        <p:nvSpPr>
          <p:cNvPr id="6" name="Rectangle 4"/>
          <p:cNvSpPr>
            <a:spLocks noChangeArrowheads="1"/>
          </p:cNvSpPr>
          <p:nvPr/>
        </p:nvSpPr>
        <p:spPr bwMode="auto">
          <a:xfrm>
            <a:off x="714348" y="2000240"/>
            <a:ext cx="7407541" cy="584775"/>
          </a:xfrm>
          <a:prstGeom prst="rect">
            <a:avLst/>
          </a:prstGeom>
          <a:noFill/>
          <a:ln w="9525">
            <a:noFill/>
            <a:miter lim="800000"/>
            <a:headEnd/>
            <a:tailEnd/>
          </a:ln>
        </p:spPr>
        <p:txBody>
          <a:bodyPr wrap="none">
            <a:spAutoFit/>
          </a:bodyPr>
          <a:lstStyle/>
          <a:p>
            <a:r>
              <a:rPr lang="en-IN" sz="3200" b="1" dirty="0">
                <a:solidFill>
                  <a:srgbClr val="66FF33"/>
                </a:solidFill>
              </a:rPr>
              <a:t> </a:t>
            </a:r>
            <a:r>
              <a:rPr lang="en-IN" sz="3200" b="1" dirty="0" smtClean="0">
                <a:solidFill>
                  <a:srgbClr val="66FF33"/>
                </a:solidFill>
              </a:rPr>
              <a:t>(60  Theory periods + 45 Practical Periods)</a:t>
            </a:r>
            <a:endParaRPr lang="en-IN" sz="3200" dirty="0">
              <a:solidFill>
                <a:srgbClr val="66FF33"/>
              </a:solidFill>
            </a:endParaRPr>
          </a:p>
        </p:txBody>
      </p:sp>
      <p:sp>
        <p:nvSpPr>
          <p:cNvPr id="7" name="Rectangle 110"/>
          <p:cNvSpPr txBox="1">
            <a:spLocks noChangeArrowheads="1"/>
          </p:cNvSpPr>
          <p:nvPr/>
        </p:nvSpPr>
        <p:spPr>
          <a:xfrm>
            <a:off x="357158" y="5072074"/>
            <a:ext cx="8358246" cy="1571636"/>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dirty="0" err="1"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DCSc</a:t>
            </a:r>
            <a:r>
              <a:rPr lang="en-US" sz="20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 &amp; Engg, </a:t>
            </a:r>
            <a:r>
              <a:rPr lang="en-US" sz="2000" b="1" dirty="0" err="1"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PGDCA,ADCA,MCA.MSc</a:t>
            </a:r>
            <a:r>
              <a:rPr lang="en-US" sz="20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(IT),</a:t>
            </a:r>
            <a:r>
              <a:rPr lang="en-US" sz="2000" b="1" dirty="0" err="1"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Mtech</a:t>
            </a:r>
            <a:r>
              <a:rPr lang="en-US" sz="20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(IT),</a:t>
            </a:r>
            <a:r>
              <a:rPr lang="en-US" sz="2000" b="1" dirty="0" err="1"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MPhil</a:t>
            </a:r>
            <a:r>
              <a:rPr lang="en-US" sz="20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 (Comp. </a:t>
            </a:r>
            <a:r>
              <a:rPr lang="en-US" sz="2000" b="1" dirty="0" err="1"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Sci</a:t>
            </a:r>
            <a:r>
              <a:rPr lang="en-US" sz="20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Department of Computer Science,</a:t>
            </a:r>
            <a:r>
              <a:rPr kumimoji="0" lang="en-US" sz="2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Sainik School Amaravathinagar</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0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Cell No: 9431453730</a:t>
            </a:r>
            <a:endParaRPr kumimoji="0" lang="en-US" sz="2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8" name="Rectangle 110"/>
          <p:cNvSpPr txBox="1">
            <a:spLocks noChangeArrowheads="1"/>
          </p:cNvSpPr>
          <p:nvPr/>
        </p:nvSpPr>
        <p:spPr bwMode="auto">
          <a:xfrm>
            <a:off x="357187" y="4449786"/>
            <a:ext cx="4214813" cy="544513"/>
          </a:xfrm>
          <a:prstGeom prst="rect">
            <a:avLst/>
          </a:prstGeom>
          <a:noFill/>
          <a:ln w="9525">
            <a:noFill/>
            <a:miter lim="800000"/>
            <a:headEnd/>
            <a:tailEnd/>
          </a:ln>
          <a:effectLst/>
        </p:spPr>
        <p:txBody>
          <a:bodyPr anchor="ctr"/>
          <a:lstStyle/>
          <a:p>
            <a:pPr>
              <a:defRPr/>
            </a:pPr>
            <a:r>
              <a:rPr lang="es-UY" sz="3600" b="1" kern="0" dirty="0" smtClean="0">
                <a:solidFill>
                  <a:srgbClr val="FFFF00"/>
                </a:solidFill>
                <a:effectLst>
                  <a:outerShdw blurRad="38100" dist="38100" dir="2700000" algn="tl">
                    <a:srgbClr val="000000">
                      <a:alpha val="43137"/>
                    </a:srgbClr>
                  </a:outerShdw>
                </a:effectLst>
                <a:latin typeface="+mj-lt"/>
                <a:ea typeface="+mj-ea"/>
                <a:cs typeface="+mj-cs"/>
              </a:rPr>
              <a:t>Praveen M Jigajinni</a:t>
            </a:r>
            <a:endParaRPr lang="es-ES" sz="3600" b="1" kern="0" dirty="0">
              <a:solidFill>
                <a:srgbClr val="FFFF00"/>
              </a:solidFill>
              <a:effectLst>
                <a:outerShdw blurRad="38100" dist="38100" dir="2700000" algn="tl">
                  <a:srgbClr val="000000">
                    <a:alpha val="43137"/>
                  </a:srgbClr>
                </a:outerShdw>
              </a:effectLst>
              <a:latin typeface="+mj-lt"/>
              <a:ea typeface="+mj-ea"/>
              <a:cs typeface="+mj-cs"/>
            </a:endParaRPr>
          </a:p>
        </p:txBody>
      </p:sp>
      <p:sp>
        <p:nvSpPr>
          <p:cNvPr id="9" name="Rectangle 110"/>
          <p:cNvSpPr txBox="1">
            <a:spLocks noChangeArrowheads="1"/>
          </p:cNvSpPr>
          <p:nvPr/>
        </p:nvSpPr>
        <p:spPr>
          <a:xfrm>
            <a:off x="357158" y="3929066"/>
            <a:ext cx="2143140" cy="544512"/>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p>
            <a:pPr marL="0" marR="0" lvl="0" indent="0" fontAlgn="auto">
              <a:lnSpc>
                <a:spcPct val="100000"/>
              </a:lnSpc>
              <a:spcBef>
                <a:spcPct val="0"/>
              </a:spcBef>
              <a:spcAft>
                <a:spcPts val="0"/>
              </a:spcAft>
              <a:buClrTx/>
              <a:buSzTx/>
              <a:tabLst/>
              <a:defRPr/>
            </a:pPr>
            <a:r>
              <a:rPr lang="en-US" sz="2400" b="1" dirty="0" smtClean="0">
                <a:solidFill>
                  <a:schemeClr val="bg1"/>
                </a:solidFill>
                <a:latin typeface="+mj-lt"/>
                <a:ea typeface="+mj-ea"/>
                <a:cs typeface="+mj-cs"/>
              </a:rPr>
              <a:t>Prepared by</a:t>
            </a:r>
            <a:endParaRPr lang="es-ES" sz="2400" b="1" dirty="0" smtClean="0">
              <a:solidFill>
                <a:schemeClr val="bg1"/>
              </a:solidFill>
              <a:latin typeface="+mj-lt"/>
              <a:ea typeface="+mj-ea"/>
              <a:cs typeface="+mj-cs"/>
            </a:endParaRPr>
          </a:p>
        </p:txBody>
      </p:sp>
      <p:sp>
        <p:nvSpPr>
          <p:cNvPr id="10" name="Rectangle 4"/>
          <p:cNvSpPr>
            <a:spLocks noChangeArrowheads="1"/>
          </p:cNvSpPr>
          <p:nvPr/>
        </p:nvSpPr>
        <p:spPr bwMode="auto">
          <a:xfrm>
            <a:off x="6929454" y="6215082"/>
            <a:ext cx="1766189" cy="400110"/>
          </a:xfrm>
          <a:prstGeom prst="rect">
            <a:avLst/>
          </a:prstGeom>
          <a:noFill/>
          <a:ln w="9525">
            <a:noFill/>
            <a:miter lim="800000"/>
            <a:headEnd/>
            <a:tailEnd/>
          </a:ln>
        </p:spPr>
        <p:txBody>
          <a:bodyPr wrap="none">
            <a:spAutoFit/>
          </a:bodyPr>
          <a:lstStyle/>
          <a:p>
            <a:r>
              <a:rPr lang="en-IN" sz="2000" b="1" dirty="0">
                <a:solidFill>
                  <a:srgbClr val="FFFF00"/>
                </a:solidFill>
                <a:effectLst>
                  <a:outerShdw blurRad="38100" dist="38100" dir="2700000" algn="tl">
                    <a:srgbClr val="000000">
                      <a:alpha val="43137"/>
                    </a:srgbClr>
                  </a:outerShdw>
                </a:effectLst>
              </a:rPr>
              <a:t>Courtesy  CBSE</a:t>
            </a:r>
          </a:p>
        </p:txBody>
      </p:sp>
      <p:pic>
        <p:nvPicPr>
          <p:cNvPr id="11" name="Picture 10" descr="G:\My Files\1 Training\2018-19\Academics\Class 6 9 11 and 12\Class 11\PPTs\PM Jigajinni Photo.jpg"/>
          <p:cNvPicPr>
            <a:picLocks noChangeAspect="1" noChangeArrowheads="1"/>
          </p:cNvPicPr>
          <p:nvPr/>
        </p:nvPicPr>
        <p:blipFill>
          <a:blip r:embed="rId2" cstate="print"/>
          <a:srcRect/>
          <a:stretch>
            <a:fillRect/>
          </a:stretch>
        </p:blipFill>
        <p:spPr bwMode="auto">
          <a:xfrm>
            <a:off x="7072330" y="3000372"/>
            <a:ext cx="1428760" cy="18470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000232" y="496653"/>
            <a:ext cx="600079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IN" sz="3600" b="1" dirty="0" smtClean="0">
                <a:solidFill>
                  <a:schemeClr val="bg1"/>
                </a:solidFill>
                <a:effectLst>
                  <a:outerShdw blurRad="38100" dist="38100" dir="2700000" algn="tl">
                    <a:srgbClr val="000000">
                      <a:alpha val="43137"/>
                    </a:srgbClr>
                  </a:outerShdw>
                </a:effectLst>
              </a:rPr>
              <a:t>LIST CONCATENATION </a:t>
            </a:r>
          </a:p>
        </p:txBody>
      </p:sp>
      <p:pic>
        <p:nvPicPr>
          <p:cNvPr id="5122" name="Picture 2"/>
          <p:cNvPicPr>
            <a:picLocks noChangeAspect="1" noChangeArrowheads="1"/>
          </p:cNvPicPr>
          <p:nvPr/>
        </p:nvPicPr>
        <p:blipFill>
          <a:blip r:embed="rId5"/>
          <a:srcRect l="57650" t="17578" r="12701" b="52148"/>
          <a:stretch>
            <a:fillRect/>
          </a:stretch>
        </p:blipFill>
        <p:spPr bwMode="auto">
          <a:xfrm>
            <a:off x="1214414" y="1571612"/>
            <a:ext cx="5475377" cy="3143272"/>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285852" y="5000636"/>
            <a:ext cx="7000924" cy="1569660"/>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	A and B are two different LISTS and third LIST is created by combining both A and B.</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071670" y="2928934"/>
            <a:ext cx="600079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IN" sz="3600" b="1" dirty="0" smtClean="0">
                <a:solidFill>
                  <a:schemeClr val="bg1"/>
                </a:solidFill>
                <a:effectLst>
                  <a:outerShdw blurRad="38100" dist="38100" dir="2700000" algn="tl">
                    <a:srgbClr val="000000">
                      <a:alpha val="43137"/>
                    </a:srgbClr>
                  </a:outerShdw>
                </a:effectLst>
              </a:rPr>
              <a:t>LIST SLICING </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1785927"/>
            <a:ext cx="7429552" cy="1077218"/>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Like String slicing, Lists can also be sliced, as you have seen in previous slides.</a:t>
            </a:r>
            <a:endParaRPr lang="en-IN" sz="32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2214546" y="642918"/>
            <a:ext cx="500066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LIST SLICING</a:t>
            </a:r>
          </a:p>
        </p:txBody>
      </p:sp>
      <p:pic>
        <p:nvPicPr>
          <p:cNvPr id="7170" name="Picture 2"/>
          <p:cNvPicPr>
            <a:picLocks noChangeAspect="1" noChangeArrowheads="1"/>
          </p:cNvPicPr>
          <p:nvPr/>
        </p:nvPicPr>
        <p:blipFill>
          <a:blip r:embed="rId5"/>
          <a:srcRect l="58199" t="17578" r="12701" b="55078"/>
          <a:stretch>
            <a:fillRect/>
          </a:stretch>
        </p:blipFill>
        <p:spPr bwMode="auto">
          <a:xfrm>
            <a:off x="2285984" y="3071810"/>
            <a:ext cx="5138433" cy="27146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000232" y="2786058"/>
            <a:ext cx="6643734"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COPYING ALTERNATIVE ELEMENTS OF LIST BY SLICING</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1785927"/>
            <a:ext cx="7429552" cy="1815882"/>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Alternative elements of a list can be copied to another list by using ::2 here 2 represents  alternative element if you use ::3 this gives you third element,  ::n nth element</a:t>
            </a:r>
            <a:endParaRPr lang="en-IN" sz="2800" b="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1928794" y="214290"/>
            <a:ext cx="6643734"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buNone/>
            </a:pPr>
            <a:r>
              <a:rPr lang="en-IN" sz="3600" b="1" dirty="0" smtClean="0">
                <a:solidFill>
                  <a:schemeClr val="bg1"/>
                </a:solidFill>
                <a:effectLst>
                  <a:outerShdw blurRad="38100" dist="38100" dir="2700000" algn="tl">
                    <a:srgbClr val="000000">
                      <a:alpha val="43137"/>
                    </a:srgbClr>
                  </a:outerShdw>
                </a:effectLst>
              </a:rPr>
              <a:t>COPYING ALTERNATIVE ELEMENTS OF LIST BY SLICING</a:t>
            </a:r>
          </a:p>
        </p:txBody>
      </p:sp>
      <p:pic>
        <p:nvPicPr>
          <p:cNvPr id="8194" name="Picture 2"/>
          <p:cNvPicPr>
            <a:picLocks noChangeAspect="1" noChangeArrowheads="1"/>
          </p:cNvPicPr>
          <p:nvPr/>
        </p:nvPicPr>
        <p:blipFill>
          <a:blip r:embed="rId5"/>
          <a:srcRect l="58161" t="17578" r="12701" b="49219"/>
          <a:stretch>
            <a:fillRect/>
          </a:stretch>
        </p:blipFill>
        <p:spPr bwMode="auto">
          <a:xfrm>
            <a:off x="357158" y="3929066"/>
            <a:ext cx="4071966" cy="2608810"/>
          </a:xfrm>
          <a:prstGeom prst="rect">
            <a:avLst/>
          </a:prstGeom>
          <a:ln>
            <a:noFill/>
          </a:ln>
          <a:effectLst>
            <a:outerShdw blurRad="292100" dist="139700" dir="2700000" algn="tl" rotWithShape="0">
              <a:srgbClr val="333333">
                <a:alpha val="65000"/>
              </a:srgbClr>
            </a:outerShdw>
          </a:effectLst>
        </p:spPr>
      </p:pic>
      <p:pic>
        <p:nvPicPr>
          <p:cNvPr id="8195" name="Picture 3"/>
          <p:cNvPicPr>
            <a:picLocks noChangeAspect="1" noChangeArrowheads="1"/>
          </p:cNvPicPr>
          <p:nvPr/>
        </p:nvPicPr>
        <p:blipFill>
          <a:blip r:embed="rId6"/>
          <a:srcRect l="58236" t="17773" r="12664" b="49024"/>
          <a:stretch>
            <a:fillRect/>
          </a:stretch>
        </p:blipFill>
        <p:spPr bwMode="auto">
          <a:xfrm>
            <a:off x="4714876" y="3857628"/>
            <a:ext cx="4231651" cy="27146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14481" y="3071810"/>
            <a:ext cx="6500858" cy="107721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buNone/>
            </a:pPr>
            <a:r>
              <a:rPr lang="en-IN" sz="3200" b="1" dirty="0" smtClean="0">
                <a:solidFill>
                  <a:schemeClr val="bg1"/>
                </a:solidFill>
                <a:effectLst>
                  <a:outerShdw blurRad="38100" dist="38100" dir="2700000" algn="tl">
                    <a:srgbClr val="000000">
                      <a:alpha val="43137"/>
                    </a:srgbClr>
                  </a:outerShdw>
                </a:effectLst>
              </a:rPr>
              <a:t>READING LIST THROUGH KEYBOARD </a:t>
            </a:r>
          </a:p>
          <a:p>
            <a:pPr algn="ctr">
              <a:buNone/>
            </a:pPr>
            <a:r>
              <a:rPr lang="en-IN" sz="3200" b="1" dirty="0" smtClean="0">
                <a:solidFill>
                  <a:schemeClr val="bg1"/>
                </a:solidFill>
                <a:effectLst>
                  <a:outerShdw blurRad="38100" dist="38100" dir="2700000" algn="tl">
                    <a:srgbClr val="000000">
                      <a:alpha val="43137"/>
                    </a:srgbClr>
                  </a:outerShdw>
                </a:effectLst>
              </a:rPr>
              <a:t>USE OF append ( ) Method</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643042" y="500042"/>
            <a:ext cx="6500858" cy="107721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buNone/>
            </a:pPr>
            <a:r>
              <a:rPr lang="en-IN" sz="3200" b="1" dirty="0" smtClean="0">
                <a:solidFill>
                  <a:schemeClr val="bg1"/>
                </a:solidFill>
                <a:effectLst>
                  <a:outerShdw blurRad="38100" dist="38100" dir="2700000" algn="tl">
                    <a:srgbClr val="000000">
                      <a:alpha val="43137"/>
                    </a:srgbClr>
                  </a:outerShdw>
                </a:effectLst>
              </a:rPr>
              <a:t>READING LIST THROUGH KEYBOARD </a:t>
            </a:r>
          </a:p>
          <a:p>
            <a:pPr algn="ctr">
              <a:buNone/>
            </a:pPr>
            <a:r>
              <a:rPr lang="en-IN" sz="3200" b="1" dirty="0" smtClean="0">
                <a:solidFill>
                  <a:schemeClr val="bg1"/>
                </a:solidFill>
                <a:effectLst>
                  <a:outerShdw blurRad="38100" dist="38100" dir="2700000" algn="tl">
                    <a:srgbClr val="000000">
                      <a:alpha val="43137"/>
                    </a:srgbClr>
                  </a:outerShdw>
                </a:effectLst>
              </a:rPr>
              <a:t>USE OF append ( ) Method</a:t>
            </a:r>
          </a:p>
        </p:txBody>
      </p:sp>
      <p:sp>
        <p:nvSpPr>
          <p:cNvPr id="3" name="Rectangle 2"/>
          <p:cNvSpPr/>
          <p:nvPr/>
        </p:nvSpPr>
        <p:spPr>
          <a:xfrm>
            <a:off x="1714480" y="2143116"/>
            <a:ext cx="6715172" cy="4401205"/>
          </a:xfrm>
          <a:prstGeom prst="rect">
            <a:avLst/>
          </a:prstGeom>
          <a:noFill/>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append () method is used to add elements to the end of list. Every time new element is assigned using append it will be added at the rear side of list</a:t>
            </a:r>
          </a:p>
          <a:p>
            <a:pPr algn="just"/>
            <a:r>
              <a:rPr lang="en-IN" sz="2800" b="1" dirty="0" smtClean="0">
                <a:solidFill>
                  <a:schemeClr val="bg1"/>
                </a:solidFill>
                <a:effectLst>
                  <a:outerShdw blurRad="38100" dist="38100" dir="2700000" algn="tl">
                    <a:srgbClr val="000000">
                      <a:alpha val="43137"/>
                    </a:srgbClr>
                  </a:outerShdw>
                </a:effectLst>
              </a:rPr>
              <a:t>Syntax:</a:t>
            </a:r>
          </a:p>
          <a:p>
            <a:pPr algn="just"/>
            <a:r>
              <a:rPr lang="en-IN" sz="2800" b="1" dirty="0" smtClean="0">
                <a:solidFill>
                  <a:schemeClr val="bg1"/>
                </a:solidFill>
                <a:effectLst>
                  <a:outerShdw blurRad="38100" dist="38100" dir="2700000" algn="tl">
                    <a:srgbClr val="000000">
                      <a:alpha val="43137"/>
                    </a:srgbClr>
                  </a:outerShdw>
                </a:effectLst>
              </a:rPr>
              <a:t>	</a:t>
            </a:r>
            <a:r>
              <a:rPr lang="en-IN" sz="2800" b="1" dirty="0" smtClean="0">
                <a:solidFill>
                  <a:srgbClr val="FFFF00"/>
                </a:solidFill>
                <a:effectLst>
                  <a:outerShdw blurRad="38100" dist="38100" dir="2700000" algn="tl">
                    <a:srgbClr val="000000">
                      <a:alpha val="43137"/>
                    </a:srgbClr>
                  </a:outerShdw>
                </a:effectLst>
              </a:rPr>
              <a:t>Listobject.append(element)</a:t>
            </a:r>
          </a:p>
          <a:p>
            <a:pPr algn="just"/>
            <a:r>
              <a:rPr lang="en-IN" sz="2800" b="1" dirty="0" smtClean="0">
                <a:solidFill>
                  <a:schemeClr val="bg1"/>
                </a:solidFill>
                <a:effectLst>
                  <a:outerShdw blurRad="38100" dist="38100" dir="2700000" algn="tl">
                    <a:srgbClr val="000000">
                      <a:alpha val="43137"/>
                    </a:srgbClr>
                  </a:outerShdw>
                </a:effectLst>
              </a:rPr>
              <a:t>Example</a:t>
            </a:r>
          </a:p>
          <a:p>
            <a:pPr algn="just"/>
            <a:r>
              <a:rPr lang="en-IN" sz="2800" b="1" dirty="0" smtClean="0">
                <a:solidFill>
                  <a:schemeClr val="bg1"/>
                </a:solidFill>
                <a:effectLst>
                  <a:outerShdw blurRad="38100" dist="38100" dir="2700000" algn="tl">
                    <a:srgbClr val="000000">
                      <a:alpha val="43137"/>
                    </a:srgbClr>
                  </a:outerShdw>
                </a:effectLst>
              </a:rPr>
              <a:t>		L1.append(587)         </a:t>
            </a:r>
            <a:r>
              <a:rPr lang="en-IN" sz="2800" b="1" dirty="0" smtClean="0">
                <a:solidFill>
                  <a:srgbClr val="FFFF00"/>
                </a:solidFill>
                <a:effectLst>
                  <a:outerShdw blurRad="38100" dist="38100" dir="2700000" algn="tl">
                    <a:srgbClr val="000000">
                      <a:alpha val="43137"/>
                    </a:srgbClr>
                  </a:outerShdw>
                </a:effectLst>
              </a:rPr>
              <a:t>OR</a:t>
            </a:r>
          </a:p>
          <a:p>
            <a:pPr algn="just"/>
            <a:r>
              <a:rPr lang="en-IN" sz="2800" b="1" dirty="0" smtClean="0">
                <a:solidFill>
                  <a:schemeClr val="bg1"/>
                </a:solidFill>
                <a:effectLst>
                  <a:outerShdw blurRad="38100" dist="38100" dir="2700000" algn="tl">
                    <a:srgbClr val="000000">
                      <a:alpha val="43137"/>
                    </a:srgbClr>
                  </a:outerShdw>
                </a:effectLst>
              </a:rPr>
              <a:t>		element=</a:t>
            </a:r>
            <a:r>
              <a:rPr lang="en-IN" sz="2800" b="1" dirty="0" err="1" smtClean="0">
                <a:solidFill>
                  <a:schemeClr val="bg1"/>
                </a:solidFill>
                <a:effectLst>
                  <a:outerShdw blurRad="38100" dist="38100" dir="2700000" algn="tl">
                    <a:srgbClr val="000000">
                      <a:alpha val="43137"/>
                    </a:srgbClr>
                  </a:outerShdw>
                </a:effectLst>
              </a:rPr>
              <a:t>int</a:t>
            </a:r>
            <a:r>
              <a:rPr lang="en-IN" sz="2800" b="1" dirty="0" smtClean="0">
                <a:solidFill>
                  <a:schemeClr val="bg1"/>
                </a:solidFill>
                <a:effectLst>
                  <a:outerShdw blurRad="38100" dist="38100" dir="2700000" algn="tl">
                    <a:srgbClr val="000000">
                      <a:alpha val="43137"/>
                    </a:srgbClr>
                  </a:outerShdw>
                </a:effectLst>
              </a:rPr>
              <a:t>(input())</a:t>
            </a:r>
          </a:p>
          <a:p>
            <a:pPr algn="just"/>
            <a:r>
              <a:rPr lang="en-IN" sz="2800" b="1" dirty="0" smtClean="0">
                <a:solidFill>
                  <a:schemeClr val="bg1"/>
                </a:solidFill>
                <a:effectLst>
                  <a:outerShdw blurRad="38100" dist="38100" dir="2700000" algn="tl">
                    <a:srgbClr val="000000">
                      <a:alpha val="43137"/>
                    </a:srgbClr>
                  </a:outerShdw>
                </a:effectLst>
              </a:rPr>
              <a:t>		L1.append(element)</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00166" y="285728"/>
            <a:ext cx="7143800" cy="58477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buNone/>
            </a:pPr>
            <a:r>
              <a:rPr lang="en-IN" sz="3200" b="1" dirty="0" smtClean="0">
                <a:solidFill>
                  <a:schemeClr val="bg1"/>
                </a:solidFill>
                <a:effectLst>
                  <a:outerShdw blurRad="38100" dist="38100" dir="2700000" algn="tl">
                    <a:srgbClr val="000000">
                      <a:alpha val="43137"/>
                    </a:srgbClr>
                  </a:outerShdw>
                </a:effectLst>
              </a:rPr>
              <a:t>Reading a LIST – Use append ( ) Method</a:t>
            </a:r>
          </a:p>
        </p:txBody>
      </p:sp>
      <p:pic>
        <p:nvPicPr>
          <p:cNvPr id="9218" name="Picture 2"/>
          <p:cNvPicPr>
            <a:picLocks noChangeAspect="1" noChangeArrowheads="1"/>
          </p:cNvPicPr>
          <p:nvPr/>
        </p:nvPicPr>
        <p:blipFill>
          <a:blip r:embed="rId5"/>
          <a:srcRect l="7137" t="14648" r="54429" b="42383"/>
          <a:stretch>
            <a:fillRect/>
          </a:stretch>
        </p:blipFill>
        <p:spPr bwMode="auto">
          <a:xfrm>
            <a:off x="357158" y="1285860"/>
            <a:ext cx="7160036" cy="4500594"/>
          </a:xfrm>
          <a:prstGeom prst="rect">
            <a:avLst/>
          </a:prstGeom>
          <a:ln>
            <a:noFill/>
          </a:ln>
          <a:effectLst>
            <a:outerShdw blurRad="292100" dist="139700" dir="2700000" algn="tl" rotWithShape="0">
              <a:srgbClr val="333333">
                <a:alpha val="65000"/>
              </a:srgbClr>
            </a:outerShdw>
          </a:effectLst>
        </p:spPr>
      </p:pic>
      <p:cxnSp>
        <p:nvCxnSpPr>
          <p:cNvPr id="5" name="Straight Arrow Connector 4"/>
          <p:cNvCxnSpPr/>
          <p:nvPr/>
        </p:nvCxnSpPr>
        <p:spPr>
          <a:xfrm rot="10800000">
            <a:off x="4714877" y="4071942"/>
            <a:ext cx="1785950" cy="214314"/>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572264" y="3714752"/>
            <a:ext cx="2321020" cy="138499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2800" b="1" dirty="0" smtClean="0">
                <a:solidFill>
                  <a:schemeClr val="bg1"/>
                </a:solidFill>
                <a:effectLst>
                  <a:outerShdw blurRad="38100" dist="38100" dir="2700000" algn="tl">
                    <a:srgbClr val="000000">
                      <a:alpha val="43137"/>
                    </a:srgbClr>
                  </a:outerShdw>
                </a:effectLst>
              </a:rPr>
              <a:t> Elements read during run time</a:t>
            </a:r>
          </a:p>
        </p:txBody>
      </p:sp>
      <p:sp>
        <p:nvSpPr>
          <p:cNvPr id="11" name="Rectangle 10"/>
          <p:cNvSpPr/>
          <p:nvPr/>
        </p:nvSpPr>
        <p:spPr>
          <a:xfrm>
            <a:off x="5143504" y="6120490"/>
            <a:ext cx="3357586" cy="523220"/>
          </a:xfrm>
          <a:prstGeom prst="rect">
            <a:avLst/>
          </a:prstGeom>
          <a:no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2800" b="1" dirty="0" err="1" smtClean="0">
                <a:solidFill>
                  <a:schemeClr val="bg1"/>
                </a:solidFill>
                <a:effectLst>
                  <a:outerShdw blurRad="38100" dist="38100" dir="2700000" algn="tl">
                    <a:srgbClr val="000000">
                      <a:alpha val="43137"/>
                    </a:srgbClr>
                  </a:outerShdw>
                </a:effectLst>
              </a:rPr>
              <a:t>Contd</a:t>
            </a:r>
            <a:r>
              <a:rPr lang="en-IN" sz="2800" b="1" dirty="0" smtClean="0">
                <a:solidFill>
                  <a:schemeClr val="bg1"/>
                </a:solidFill>
                <a:effectLst>
                  <a:outerShdw blurRad="38100" dist="38100" dir="2700000" algn="tl">
                    <a:srgbClr val="000000">
                      <a:alpha val="43137"/>
                    </a:srgbClr>
                  </a:outerShdw>
                </a:effectLst>
              </a:rPr>
              <a:t>… next slide</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00166" y="285728"/>
            <a:ext cx="7143800" cy="58477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buNone/>
            </a:pPr>
            <a:r>
              <a:rPr lang="en-IN" sz="3200" b="1" dirty="0" smtClean="0">
                <a:solidFill>
                  <a:schemeClr val="bg1"/>
                </a:solidFill>
                <a:effectLst>
                  <a:outerShdw blurRad="38100" dist="38100" dir="2700000" algn="tl">
                    <a:srgbClr val="000000">
                      <a:alpha val="43137"/>
                    </a:srgbClr>
                  </a:outerShdw>
                </a:effectLst>
              </a:rPr>
              <a:t>Reading a LIST – Use append ( ) Method</a:t>
            </a:r>
          </a:p>
        </p:txBody>
      </p:sp>
      <p:sp>
        <p:nvSpPr>
          <p:cNvPr id="6" name="Rectangle 5"/>
          <p:cNvSpPr/>
          <p:nvPr/>
        </p:nvSpPr>
        <p:spPr>
          <a:xfrm>
            <a:off x="6215074" y="5715016"/>
            <a:ext cx="2321020"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2800" b="1" dirty="0" smtClean="0">
                <a:solidFill>
                  <a:schemeClr val="bg1"/>
                </a:solidFill>
                <a:effectLst>
                  <a:outerShdw blurRad="38100" dist="38100" dir="2700000" algn="tl">
                    <a:srgbClr val="000000">
                      <a:alpha val="43137"/>
                    </a:srgbClr>
                  </a:outerShdw>
                </a:effectLst>
              </a:rPr>
              <a:t> OUTPUT</a:t>
            </a:r>
          </a:p>
        </p:txBody>
      </p:sp>
      <p:pic>
        <p:nvPicPr>
          <p:cNvPr id="9219" name="Picture 3"/>
          <p:cNvPicPr>
            <a:picLocks noChangeAspect="1" noChangeArrowheads="1"/>
          </p:cNvPicPr>
          <p:nvPr/>
        </p:nvPicPr>
        <p:blipFill>
          <a:blip r:embed="rId5"/>
          <a:srcRect l="17569" t="7812" r="46193" b="54102"/>
          <a:stretch>
            <a:fillRect/>
          </a:stretch>
        </p:blipFill>
        <p:spPr bwMode="auto">
          <a:xfrm>
            <a:off x="1544127" y="1285860"/>
            <a:ext cx="6528335" cy="3857652"/>
          </a:xfrm>
          <a:prstGeom prst="rect">
            <a:avLst/>
          </a:prstGeom>
          <a:noFill/>
          <a:ln w="9525">
            <a:noFill/>
            <a:miter lim="800000"/>
            <a:headEnd/>
            <a:tailEnd/>
          </a:ln>
          <a:effectLst/>
        </p:spPr>
      </p:pic>
      <p:cxnSp>
        <p:nvCxnSpPr>
          <p:cNvPr id="5" name="Straight Arrow Connector 4"/>
          <p:cNvCxnSpPr>
            <a:stCxn id="6" idx="1"/>
          </p:cNvCxnSpPr>
          <p:nvPr/>
        </p:nvCxnSpPr>
        <p:spPr>
          <a:xfrm rot="10800000">
            <a:off x="5429256" y="4929198"/>
            <a:ext cx="785818" cy="1047428"/>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5984" y="2928934"/>
            <a:ext cx="5715040" cy="7858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TRAVERSING LIST</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357422" y="2928934"/>
            <a:ext cx="5572164" cy="785818"/>
          </a:xfrm>
        </p:spPr>
        <p:style>
          <a:lnRef idx="0">
            <a:schemeClr val="accent6"/>
          </a:lnRef>
          <a:fillRef idx="3">
            <a:schemeClr val="accent6"/>
          </a:fillRef>
          <a:effectRef idx="3">
            <a:schemeClr val="accent6"/>
          </a:effectRef>
          <a:fontRef idx="minor">
            <a:schemeClr val="lt1"/>
          </a:fontRef>
        </p:style>
        <p:txBody>
          <a:bodyPr>
            <a:normAutofit/>
          </a:bodyPr>
          <a:lstStyle/>
          <a:p>
            <a:pPr marL="514350" indent="-514350" algn="ctr"/>
            <a:r>
              <a:rPr lang="en-IN" b="1" dirty="0" smtClean="0">
                <a:solidFill>
                  <a:schemeClr val="bg1"/>
                </a:solidFill>
                <a:effectLst>
                  <a:outerShdw blurRad="38100" dist="38100" dir="2700000" algn="tl">
                    <a:srgbClr val="000000">
                      <a:alpha val="43137"/>
                    </a:srgbClr>
                  </a:outerShdw>
                </a:effectLst>
              </a:rPr>
              <a:t>LEARNING  OUTCOMES</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643042" y="428604"/>
            <a:ext cx="6786610" cy="64294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TRAVERSING LIST</a:t>
            </a:r>
          </a:p>
        </p:txBody>
      </p:sp>
      <p:sp>
        <p:nvSpPr>
          <p:cNvPr id="5" name="Rectangle 4"/>
          <p:cNvSpPr/>
          <p:nvPr/>
        </p:nvSpPr>
        <p:spPr>
          <a:xfrm>
            <a:off x="428596" y="5786454"/>
            <a:ext cx="8215370" cy="7143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Fetching all the elements of list using loop </a:t>
            </a:r>
          </a:p>
        </p:txBody>
      </p:sp>
      <p:pic>
        <p:nvPicPr>
          <p:cNvPr id="1026" name="Picture 2"/>
          <p:cNvPicPr>
            <a:picLocks noChangeAspect="1" noChangeArrowheads="1"/>
          </p:cNvPicPr>
          <p:nvPr/>
        </p:nvPicPr>
        <p:blipFill>
          <a:blip r:embed="rId4"/>
          <a:srcRect l="12628" t="14648" r="46193" b="27734"/>
          <a:stretch>
            <a:fillRect/>
          </a:stretch>
        </p:blipFill>
        <p:spPr bwMode="auto">
          <a:xfrm>
            <a:off x="2428860" y="1357298"/>
            <a:ext cx="5357850" cy="4214842"/>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rot="5400000" flipH="1" flipV="1">
            <a:off x="1607323" y="4679165"/>
            <a:ext cx="1071570" cy="1000132"/>
          </a:xfrm>
          <a:prstGeom prst="straightConnector1">
            <a:avLst/>
          </a:prstGeom>
          <a:ln w="1016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643042" y="428604"/>
            <a:ext cx="6786610" cy="64294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TRAVERSING LIST</a:t>
            </a:r>
          </a:p>
        </p:txBody>
      </p:sp>
      <p:sp>
        <p:nvSpPr>
          <p:cNvPr id="5" name="Rectangle 4"/>
          <p:cNvSpPr/>
          <p:nvPr/>
        </p:nvSpPr>
        <p:spPr>
          <a:xfrm>
            <a:off x="428596" y="5500702"/>
            <a:ext cx="5429288" cy="7143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Traversing list  using for loop </a:t>
            </a:r>
          </a:p>
        </p:txBody>
      </p:sp>
      <p:pic>
        <p:nvPicPr>
          <p:cNvPr id="2050" name="Picture 2"/>
          <p:cNvPicPr>
            <a:picLocks noChangeAspect="1" noChangeArrowheads="1"/>
          </p:cNvPicPr>
          <p:nvPr/>
        </p:nvPicPr>
        <p:blipFill>
          <a:blip r:embed="rId4"/>
          <a:srcRect l="3294" t="14648" r="55527" b="26758"/>
          <a:stretch>
            <a:fillRect/>
          </a:stretch>
        </p:blipFill>
        <p:spPr bwMode="auto">
          <a:xfrm>
            <a:off x="2214546" y="1214422"/>
            <a:ext cx="5143536" cy="4114828"/>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rot="10800000">
            <a:off x="3786182" y="3929066"/>
            <a:ext cx="1714512" cy="1571636"/>
          </a:xfrm>
          <a:prstGeom prst="straightConnector1">
            <a:avLst/>
          </a:prstGeom>
          <a:ln w="1016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572132" y="6072206"/>
            <a:ext cx="3357586" cy="523220"/>
          </a:xfrm>
          <a:prstGeom prst="rect">
            <a:avLst/>
          </a:prstGeom>
          <a:no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2800" b="1" dirty="0" err="1" smtClean="0">
                <a:solidFill>
                  <a:schemeClr val="bg1"/>
                </a:solidFill>
                <a:effectLst>
                  <a:outerShdw blurRad="38100" dist="38100" dir="2700000" algn="tl">
                    <a:srgbClr val="000000">
                      <a:alpha val="43137"/>
                    </a:srgbClr>
                  </a:outerShdw>
                </a:effectLst>
              </a:rPr>
              <a:t>Contd</a:t>
            </a:r>
            <a:r>
              <a:rPr lang="en-IN" sz="2800" b="1" dirty="0" smtClean="0">
                <a:solidFill>
                  <a:schemeClr val="bg1"/>
                </a:solidFill>
                <a:effectLst>
                  <a:outerShdw blurRad="38100" dist="38100" dir="2700000" algn="tl">
                    <a:srgbClr val="000000">
                      <a:alpha val="43137"/>
                    </a:srgbClr>
                  </a:outerShdw>
                </a:effectLst>
              </a:rPr>
              <a:t>… next slide</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643042" y="428604"/>
            <a:ext cx="6786610" cy="64294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TRAVERSING LIST</a:t>
            </a:r>
          </a:p>
        </p:txBody>
      </p:sp>
      <p:sp>
        <p:nvSpPr>
          <p:cNvPr id="5" name="Rectangle 4"/>
          <p:cNvSpPr/>
          <p:nvPr/>
        </p:nvSpPr>
        <p:spPr>
          <a:xfrm>
            <a:off x="6429356" y="3714752"/>
            <a:ext cx="2071734" cy="71438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OUT PUT</a:t>
            </a:r>
          </a:p>
        </p:txBody>
      </p:sp>
      <p:pic>
        <p:nvPicPr>
          <p:cNvPr id="3074" name="Picture 2"/>
          <p:cNvPicPr>
            <a:picLocks noChangeAspect="1" noChangeArrowheads="1"/>
          </p:cNvPicPr>
          <p:nvPr/>
        </p:nvPicPr>
        <p:blipFill>
          <a:blip r:embed="rId4"/>
          <a:srcRect l="51062" t="13672" r="17093" b="23828"/>
          <a:stretch>
            <a:fillRect/>
          </a:stretch>
        </p:blipFill>
        <p:spPr bwMode="auto">
          <a:xfrm>
            <a:off x="500034" y="1357297"/>
            <a:ext cx="4643470" cy="5123829"/>
          </a:xfrm>
          <a:prstGeom prst="rect">
            <a:avLst/>
          </a:prstGeom>
          <a:noFill/>
          <a:ln w="9525">
            <a:noFill/>
            <a:miter lim="800000"/>
            <a:headEnd/>
            <a:tailEnd/>
          </a:ln>
          <a:effectLst/>
        </p:spPr>
      </p:pic>
      <p:cxnSp>
        <p:nvCxnSpPr>
          <p:cNvPr id="6" name="Straight Arrow Connector 5"/>
          <p:cNvCxnSpPr/>
          <p:nvPr/>
        </p:nvCxnSpPr>
        <p:spPr>
          <a:xfrm rot="10800000" flipV="1">
            <a:off x="4000496" y="3929066"/>
            <a:ext cx="2428892" cy="71438"/>
          </a:xfrm>
          <a:prstGeom prst="straightConnector1">
            <a:avLst/>
          </a:prstGeom>
          <a:ln w="1778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5984" y="2857496"/>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Deleting Elements of LIST</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5984" y="357166"/>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Deleting Elements of LIST</a:t>
            </a:r>
          </a:p>
        </p:txBody>
      </p:sp>
      <p:sp>
        <p:nvSpPr>
          <p:cNvPr id="4" name="Rectangle 3"/>
          <p:cNvSpPr/>
          <p:nvPr/>
        </p:nvSpPr>
        <p:spPr>
          <a:xfrm>
            <a:off x="1142976" y="1500174"/>
            <a:ext cx="7858180" cy="5016758"/>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It is possible to delete/remove element(s) from the list. There are many ways of doing so:</a:t>
            </a:r>
          </a:p>
          <a:p>
            <a:r>
              <a:rPr lang="en-IN" sz="3200" b="1" dirty="0" smtClean="0">
                <a:solidFill>
                  <a:srgbClr val="FFFF00"/>
                </a:solidFill>
                <a:effectLst>
                  <a:outerShdw blurRad="38100" dist="38100" dir="2700000" algn="tl">
                    <a:srgbClr val="000000">
                      <a:alpha val="43137"/>
                    </a:srgbClr>
                  </a:outerShdw>
                </a:effectLst>
              </a:rPr>
              <a:t>(</a:t>
            </a:r>
            <a:r>
              <a:rPr lang="en-IN" sz="3200" b="1" dirty="0" err="1" smtClean="0">
                <a:solidFill>
                  <a:srgbClr val="FFFF00"/>
                </a:solidFill>
                <a:effectLst>
                  <a:outerShdw blurRad="38100" dist="38100" dir="2700000" algn="tl">
                    <a:srgbClr val="000000">
                      <a:alpha val="43137"/>
                    </a:srgbClr>
                  </a:outerShdw>
                </a:effectLst>
              </a:rPr>
              <a:t>i</a:t>
            </a:r>
            <a:r>
              <a:rPr lang="en-IN" sz="3200" b="1" dirty="0" smtClean="0">
                <a:solidFill>
                  <a:srgbClr val="FFFF00"/>
                </a:solidFill>
                <a:effectLst>
                  <a:outerShdw blurRad="38100" dist="38100" dir="2700000" algn="tl">
                    <a:srgbClr val="000000">
                      <a:alpha val="43137"/>
                    </a:srgbClr>
                  </a:outerShdw>
                </a:effectLst>
              </a:rPr>
              <a:t>)  If index is known, we can use pop ( ) or del</a:t>
            </a:r>
          </a:p>
          <a:p>
            <a:r>
              <a:rPr lang="en-IN" sz="3200" b="1" dirty="0" smtClean="0">
                <a:solidFill>
                  <a:schemeClr val="bg1"/>
                </a:solidFill>
                <a:effectLst>
                  <a:outerShdw blurRad="38100" dist="38100" dir="2700000" algn="tl">
                    <a:srgbClr val="000000">
                      <a:alpha val="43137"/>
                    </a:srgbClr>
                  </a:outerShdw>
                </a:effectLst>
              </a:rPr>
              <a:t>(ii) If the element is known, not the index, remove ( ) can be used.</a:t>
            </a:r>
          </a:p>
          <a:p>
            <a:r>
              <a:rPr lang="en-IN" sz="3200" b="1" dirty="0" smtClean="0">
                <a:solidFill>
                  <a:srgbClr val="FFFF00"/>
                </a:solidFill>
                <a:effectLst>
                  <a:outerShdw blurRad="38100" dist="38100" dir="2700000" algn="tl">
                    <a:srgbClr val="000000">
                      <a:alpha val="43137"/>
                    </a:srgbClr>
                  </a:outerShdw>
                </a:effectLst>
              </a:rPr>
              <a:t>(iii) To remove more than one element, del ( ) with list slice can be used.</a:t>
            </a:r>
          </a:p>
          <a:p>
            <a:r>
              <a:rPr lang="en-IN" sz="3200" b="1" dirty="0" smtClean="0">
                <a:solidFill>
                  <a:schemeClr val="bg1"/>
                </a:solidFill>
                <a:effectLst>
                  <a:outerShdw blurRad="38100" dist="38100" dir="2700000" algn="tl">
                    <a:srgbClr val="000000">
                      <a:alpha val="43137"/>
                    </a:srgbClr>
                  </a:outerShdw>
                </a:effectLst>
              </a:rPr>
              <a:t>(iv) Using assignment operator</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5984" y="357166"/>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Deleting Elements of LIST</a:t>
            </a:r>
          </a:p>
        </p:txBody>
      </p:sp>
      <p:sp>
        <p:nvSpPr>
          <p:cNvPr id="5" name="Rectangle 4"/>
          <p:cNvSpPr/>
          <p:nvPr/>
        </p:nvSpPr>
        <p:spPr>
          <a:xfrm>
            <a:off x="2214546" y="2143116"/>
            <a:ext cx="3929090" cy="7858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1. pop ( ) Method</a:t>
            </a:r>
          </a:p>
        </p:txBody>
      </p:sp>
      <p:sp>
        <p:nvSpPr>
          <p:cNvPr id="6" name="Rectangle 5"/>
          <p:cNvSpPr/>
          <p:nvPr/>
        </p:nvSpPr>
        <p:spPr>
          <a:xfrm>
            <a:off x="2214546" y="3429000"/>
            <a:ext cx="3929090"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2. del Method</a:t>
            </a:r>
          </a:p>
        </p:txBody>
      </p:sp>
      <p:sp>
        <p:nvSpPr>
          <p:cNvPr id="7" name="Rectangle 6"/>
          <p:cNvSpPr/>
          <p:nvPr/>
        </p:nvSpPr>
        <p:spPr>
          <a:xfrm>
            <a:off x="2214546" y="4643446"/>
            <a:ext cx="392909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3. remove ( ) Method</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5984" y="357166"/>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Deleting Elements of LIST</a:t>
            </a:r>
          </a:p>
        </p:txBody>
      </p:sp>
      <p:sp>
        <p:nvSpPr>
          <p:cNvPr id="5" name="Rectangle 4"/>
          <p:cNvSpPr/>
          <p:nvPr/>
        </p:nvSpPr>
        <p:spPr>
          <a:xfrm>
            <a:off x="571472" y="1500174"/>
            <a:ext cx="3929090" cy="7858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1. pop ( ) Method</a:t>
            </a:r>
          </a:p>
        </p:txBody>
      </p:sp>
      <p:sp>
        <p:nvSpPr>
          <p:cNvPr id="8" name="Rectangle 7"/>
          <p:cNvSpPr/>
          <p:nvPr/>
        </p:nvSpPr>
        <p:spPr>
          <a:xfrm>
            <a:off x="1071538" y="2571744"/>
            <a:ext cx="7643866" cy="3046988"/>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It removes the element from the specified index, and also return the element which was removed.</a:t>
            </a:r>
            <a:endParaRPr lang="en-IN" sz="3200" b="1" dirty="0" smtClean="0">
              <a:solidFill>
                <a:srgbClr val="FFFF00"/>
              </a:solidFill>
              <a:effectLst>
                <a:outerShdw blurRad="38100" dist="38100" dir="2700000" algn="tl">
                  <a:srgbClr val="000000">
                    <a:alpha val="43137"/>
                  </a:srgbClr>
                </a:outerShdw>
              </a:effectLst>
            </a:endParaRPr>
          </a:p>
          <a:p>
            <a:r>
              <a:rPr lang="en-IN" sz="3200" b="1" dirty="0" smtClean="0">
                <a:solidFill>
                  <a:srgbClr val="FFFF00"/>
                </a:solidFill>
                <a:effectLst>
                  <a:outerShdw blurRad="38100" dist="38100" dir="2700000" algn="tl">
                    <a:srgbClr val="000000">
                      <a:alpha val="43137"/>
                    </a:srgbClr>
                  </a:outerShdw>
                </a:effectLst>
              </a:rPr>
              <a:t>Its syntax is:</a:t>
            </a:r>
          </a:p>
          <a:p>
            <a:endParaRPr lang="en-IN" sz="3200" b="1" dirty="0" smtClean="0">
              <a:solidFill>
                <a:schemeClr val="bg1"/>
              </a:solidFill>
              <a:effectLst>
                <a:outerShdw blurRad="38100" dist="38100" dir="2700000" algn="tl">
                  <a:srgbClr val="000000">
                    <a:alpha val="43137"/>
                  </a:srgbClr>
                </a:outerShdw>
              </a:effectLst>
            </a:endParaRPr>
          </a:p>
          <a:p>
            <a:r>
              <a:rPr lang="en-IN" sz="3200" b="1" dirty="0" smtClean="0">
                <a:solidFill>
                  <a:srgbClr val="FFFF00"/>
                </a:solidFill>
                <a:effectLst>
                  <a:outerShdw blurRad="38100" dist="38100" dir="2700000" algn="tl">
                    <a:srgbClr val="000000">
                      <a:alpha val="43137"/>
                    </a:srgbClr>
                  </a:outerShdw>
                </a:effectLst>
              </a:rPr>
              <a:t>		List.pop ([index])</a:t>
            </a:r>
            <a:endParaRPr lang="en-IN"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5984" y="357166"/>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Deleting Elements of LIST</a:t>
            </a:r>
          </a:p>
        </p:txBody>
      </p:sp>
      <p:sp>
        <p:nvSpPr>
          <p:cNvPr id="5" name="Rectangle 4"/>
          <p:cNvSpPr/>
          <p:nvPr/>
        </p:nvSpPr>
        <p:spPr>
          <a:xfrm>
            <a:off x="428596" y="1357298"/>
            <a:ext cx="3929090" cy="7858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1. pop ( ) Method</a:t>
            </a:r>
          </a:p>
        </p:txBody>
      </p:sp>
      <p:pic>
        <p:nvPicPr>
          <p:cNvPr id="4098" name="Picture 2"/>
          <p:cNvPicPr>
            <a:picLocks noChangeAspect="1" noChangeArrowheads="1"/>
          </p:cNvPicPr>
          <p:nvPr/>
        </p:nvPicPr>
        <p:blipFill>
          <a:blip r:embed="rId4"/>
          <a:srcRect l="12628" t="1499" r="66304" b="67774"/>
          <a:stretch>
            <a:fillRect/>
          </a:stretch>
        </p:blipFill>
        <p:spPr bwMode="auto">
          <a:xfrm>
            <a:off x="571472" y="2928934"/>
            <a:ext cx="3571901" cy="292895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428728" y="2357430"/>
            <a:ext cx="2928958" cy="584775"/>
          </a:xfrm>
          <a:prstGeom prst="rect">
            <a:avLst/>
          </a:prstGeom>
        </p:spPr>
        <p:txBody>
          <a:bodyPr wrap="square">
            <a:spAutoFit/>
          </a:bodyPr>
          <a:lstStyle/>
          <a:p>
            <a:r>
              <a:rPr lang="en-IN" sz="3200" b="1" dirty="0" smtClean="0">
                <a:solidFill>
                  <a:srgbClr val="FFFF00"/>
                </a:solidFill>
                <a:effectLst>
                  <a:outerShdw blurRad="38100" dist="38100" dir="2700000" algn="tl">
                    <a:srgbClr val="000000">
                      <a:alpha val="43137"/>
                    </a:srgbClr>
                  </a:outerShdw>
                </a:effectLst>
              </a:rPr>
              <a:t>For Example:</a:t>
            </a:r>
          </a:p>
        </p:txBody>
      </p:sp>
      <p:pic>
        <p:nvPicPr>
          <p:cNvPr id="4099" name="Picture 3"/>
          <p:cNvPicPr>
            <a:picLocks noChangeAspect="1" noChangeArrowheads="1"/>
          </p:cNvPicPr>
          <p:nvPr/>
        </p:nvPicPr>
        <p:blipFill>
          <a:blip r:embed="rId5"/>
          <a:srcRect l="12628" t="1562" r="67606" b="67774"/>
          <a:stretch>
            <a:fillRect/>
          </a:stretch>
        </p:blipFill>
        <p:spPr bwMode="auto">
          <a:xfrm>
            <a:off x="4643438" y="2928934"/>
            <a:ext cx="3214710" cy="2803912"/>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3286116" y="6049052"/>
            <a:ext cx="5715008"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IN" sz="2800" b="1" dirty="0" smtClean="0">
                <a:solidFill>
                  <a:srgbClr val="FFFF00"/>
                </a:solidFill>
                <a:effectLst>
                  <a:outerShdw blurRad="38100" dist="38100" dir="2700000" algn="tl">
                    <a:srgbClr val="000000">
                      <a:alpha val="43137"/>
                    </a:srgbClr>
                  </a:outerShdw>
                </a:effectLst>
              </a:rPr>
              <a:t>Popped element 67 is assigned to x</a:t>
            </a:r>
          </a:p>
        </p:txBody>
      </p:sp>
      <p:cxnSp>
        <p:nvCxnSpPr>
          <p:cNvPr id="10" name="Straight Arrow Connector 9"/>
          <p:cNvCxnSpPr/>
          <p:nvPr/>
        </p:nvCxnSpPr>
        <p:spPr>
          <a:xfrm rot="16200000" flipV="1">
            <a:off x="6036479" y="4822041"/>
            <a:ext cx="1928826" cy="571504"/>
          </a:xfrm>
          <a:prstGeom prst="straightConnector1">
            <a:avLst/>
          </a:prstGeom>
          <a:ln w="1778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5984" y="357166"/>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Deleting Elements of LIST</a:t>
            </a:r>
          </a:p>
        </p:txBody>
      </p:sp>
      <p:sp>
        <p:nvSpPr>
          <p:cNvPr id="6" name="Rectangle 5"/>
          <p:cNvSpPr/>
          <p:nvPr/>
        </p:nvSpPr>
        <p:spPr>
          <a:xfrm>
            <a:off x="285720" y="1500174"/>
            <a:ext cx="3929090"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2. del  Method</a:t>
            </a:r>
          </a:p>
        </p:txBody>
      </p:sp>
      <p:sp>
        <p:nvSpPr>
          <p:cNvPr id="9" name="Rectangle 8"/>
          <p:cNvSpPr/>
          <p:nvPr/>
        </p:nvSpPr>
        <p:spPr>
          <a:xfrm>
            <a:off x="1500166" y="2571744"/>
            <a:ext cx="7143800" cy="954107"/>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del removes the specified element from the list, but does not return the deleted value.</a:t>
            </a:r>
            <a:endParaRPr lang="en-IN" sz="2800" b="1" dirty="0">
              <a:solidFill>
                <a:schemeClr val="bg1"/>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4"/>
          <a:srcRect l="12628" t="4883" r="70900" b="66797"/>
          <a:stretch>
            <a:fillRect/>
          </a:stretch>
        </p:blipFill>
        <p:spPr bwMode="auto">
          <a:xfrm>
            <a:off x="1643042" y="3571876"/>
            <a:ext cx="3071834" cy="2969484"/>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5143504" y="3643314"/>
            <a:ext cx="3571900" cy="95410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IN" sz="2800" b="1" dirty="0" smtClean="0">
                <a:solidFill>
                  <a:srgbClr val="FFFF00"/>
                </a:solidFill>
                <a:effectLst>
                  <a:outerShdw blurRad="38100" dist="38100" dir="2700000" algn="tl">
                    <a:srgbClr val="000000">
                      <a:alpha val="43137"/>
                    </a:srgbClr>
                  </a:outerShdw>
                </a:effectLst>
              </a:rPr>
              <a:t>Syntax : </a:t>
            </a:r>
          </a:p>
          <a:p>
            <a:r>
              <a:rPr lang="en-IN" sz="2800" b="1" dirty="0" smtClean="0">
                <a:solidFill>
                  <a:srgbClr val="FFFF00"/>
                </a:solidFill>
                <a:effectLst>
                  <a:outerShdw blurRad="38100" dist="38100" dir="2700000" algn="tl">
                    <a:srgbClr val="000000">
                      <a:alpha val="43137"/>
                    </a:srgbClr>
                  </a:outerShdw>
                </a:effectLst>
              </a:rPr>
              <a:t>del  </a:t>
            </a:r>
            <a:r>
              <a:rPr lang="en-IN" sz="2800" b="1" dirty="0" err="1" smtClean="0">
                <a:solidFill>
                  <a:srgbClr val="FFFF00"/>
                </a:solidFill>
                <a:effectLst>
                  <a:outerShdw blurRad="38100" dist="38100" dir="2700000" algn="tl">
                    <a:srgbClr val="000000">
                      <a:alpha val="43137"/>
                    </a:srgbClr>
                  </a:outerShdw>
                </a:effectLst>
              </a:rPr>
              <a:t>Listobject</a:t>
            </a:r>
            <a:r>
              <a:rPr lang="en-IN" sz="2800" b="1" dirty="0" smtClean="0">
                <a:solidFill>
                  <a:srgbClr val="FFFF00"/>
                </a:solidFill>
                <a:effectLst>
                  <a:outerShdw blurRad="38100" dist="38100" dir="2700000" algn="tl">
                    <a:srgbClr val="000000">
                      <a:alpha val="43137"/>
                    </a:srgbClr>
                  </a:outerShdw>
                </a:effectLst>
              </a:rPr>
              <a:t>[index]</a:t>
            </a:r>
          </a:p>
        </p:txBody>
      </p:sp>
      <p:cxnSp>
        <p:nvCxnSpPr>
          <p:cNvPr id="11" name="Straight Arrow Connector 10"/>
          <p:cNvCxnSpPr/>
          <p:nvPr/>
        </p:nvCxnSpPr>
        <p:spPr>
          <a:xfrm rot="10800000">
            <a:off x="3857620" y="4929198"/>
            <a:ext cx="1214446" cy="571504"/>
          </a:xfrm>
          <a:prstGeom prst="straightConnector1">
            <a:avLst/>
          </a:prstGeom>
          <a:ln w="1778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214942" y="5214950"/>
            <a:ext cx="35719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IN" sz="2800" b="1" dirty="0" smtClean="0">
                <a:solidFill>
                  <a:schemeClr val="bg1"/>
                </a:solidFill>
                <a:effectLst>
                  <a:outerShdw blurRad="38100" dist="38100" dir="2700000" algn="tl">
                    <a:srgbClr val="000000">
                      <a:alpha val="43137"/>
                    </a:srgbClr>
                  </a:outerShdw>
                </a:effectLst>
              </a:rPr>
              <a:t>del  method example</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5984" y="357166"/>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Deleting Elements of LIST</a:t>
            </a:r>
          </a:p>
        </p:txBody>
      </p:sp>
      <p:sp>
        <p:nvSpPr>
          <p:cNvPr id="7" name="Rectangle 6"/>
          <p:cNvSpPr/>
          <p:nvPr/>
        </p:nvSpPr>
        <p:spPr>
          <a:xfrm>
            <a:off x="357158" y="1428736"/>
            <a:ext cx="392909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3. remove ( ) Method</a:t>
            </a:r>
          </a:p>
        </p:txBody>
      </p:sp>
      <p:sp>
        <p:nvSpPr>
          <p:cNvPr id="5" name="Rectangle 4"/>
          <p:cNvSpPr/>
          <p:nvPr/>
        </p:nvSpPr>
        <p:spPr>
          <a:xfrm>
            <a:off x="1500166" y="2643182"/>
            <a:ext cx="7215238" cy="3970318"/>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In case, we know the element to be deleted not the index, of the element, then remove () can be used.</a:t>
            </a:r>
          </a:p>
          <a:p>
            <a:pPr algn="just"/>
            <a:r>
              <a:rPr lang="en-IN" sz="2800" b="1" dirty="0" smtClean="0">
                <a:solidFill>
                  <a:srgbClr val="FFFF00"/>
                </a:solidFill>
                <a:effectLst>
                  <a:outerShdw blurRad="38100" dist="38100" dir="2700000" algn="tl">
                    <a:srgbClr val="000000">
                      <a:alpha val="43137"/>
                    </a:srgbClr>
                  </a:outerShdw>
                </a:effectLst>
              </a:rPr>
              <a:t>Syntax is:</a:t>
            </a:r>
          </a:p>
          <a:p>
            <a:pPr algn="just"/>
            <a:r>
              <a:rPr lang="en-IN" sz="2800" b="1" dirty="0" smtClean="0">
                <a:solidFill>
                  <a:srgbClr val="FFFF00"/>
                </a:solidFill>
                <a:effectLst>
                  <a:outerShdw blurRad="38100" dist="38100" dir="2700000" algn="tl">
                    <a:srgbClr val="000000">
                      <a:alpha val="43137"/>
                    </a:srgbClr>
                  </a:outerShdw>
                </a:effectLst>
              </a:rPr>
              <a:t>		</a:t>
            </a:r>
            <a:r>
              <a:rPr lang="en-IN" sz="2800" b="1" dirty="0" err="1" smtClean="0">
                <a:solidFill>
                  <a:srgbClr val="FFFF00"/>
                </a:solidFill>
                <a:effectLst>
                  <a:outerShdw blurRad="38100" dist="38100" dir="2700000" algn="tl">
                    <a:srgbClr val="000000">
                      <a:alpha val="43137"/>
                    </a:srgbClr>
                  </a:outerShdw>
                </a:effectLst>
              </a:rPr>
              <a:t>listobject.remove</a:t>
            </a:r>
            <a:r>
              <a:rPr lang="en-IN" sz="2800" b="1" dirty="0" smtClean="0">
                <a:solidFill>
                  <a:srgbClr val="FFFF00"/>
                </a:solidFill>
                <a:effectLst>
                  <a:outerShdw blurRad="38100" dist="38100" dir="2700000" algn="tl">
                    <a:srgbClr val="000000">
                      <a:alpha val="43137"/>
                    </a:srgbClr>
                  </a:outerShdw>
                </a:effectLst>
              </a:rPr>
              <a:t>(value)</a:t>
            </a:r>
          </a:p>
          <a:p>
            <a:pPr algn="just"/>
            <a:endParaRPr lang="en-IN" sz="2800" b="1" dirty="0" smtClean="0">
              <a:solidFill>
                <a:srgbClr val="FFFF00"/>
              </a:solidFill>
              <a:effectLst>
                <a:outerShdw blurRad="38100" dist="38100" dir="2700000" algn="tl">
                  <a:srgbClr val="000000">
                    <a:alpha val="43137"/>
                  </a:srgbClr>
                </a:outerShdw>
              </a:effectLst>
            </a:endParaRPr>
          </a:p>
          <a:p>
            <a:pPr algn="just"/>
            <a:r>
              <a:rPr lang="en-IN" sz="2800" b="1" dirty="0" smtClean="0">
                <a:solidFill>
                  <a:srgbClr val="FFFF00"/>
                </a:solidFill>
                <a:effectLst>
                  <a:outerShdw blurRad="38100" dist="38100" dir="2700000" algn="tl">
                    <a:srgbClr val="000000">
                      <a:alpha val="43137"/>
                    </a:srgbClr>
                  </a:outerShdw>
                </a:effectLst>
              </a:rPr>
              <a:t>		&gt;&gt;&gt;L1.remove(60)</a:t>
            </a:r>
          </a:p>
          <a:p>
            <a:pPr algn="just"/>
            <a:endParaRPr lang="en-IN" sz="2800" b="1" dirty="0" smtClean="0">
              <a:solidFill>
                <a:srgbClr val="FFFF00"/>
              </a:solidFill>
              <a:effectLst>
                <a:outerShdw blurRad="38100" dist="38100" dir="2700000" algn="tl">
                  <a:srgbClr val="000000">
                    <a:alpha val="43137"/>
                  </a:srgbClr>
                </a:outerShdw>
              </a:effectLst>
            </a:endParaRPr>
          </a:p>
          <a:p>
            <a:pPr algn="just"/>
            <a:r>
              <a:rPr lang="en-IN" sz="2800" b="1" dirty="0" smtClean="0">
                <a:solidFill>
                  <a:srgbClr val="FFFF00"/>
                </a:solidFill>
                <a:effectLst>
                  <a:outerShdw blurRad="38100" dist="38100" dir="2700000" algn="tl">
                    <a:srgbClr val="000000">
                      <a:alpha val="43137"/>
                    </a:srgbClr>
                  </a:outerShdw>
                </a:effectLst>
              </a:rPr>
              <a:t>						</a:t>
            </a:r>
            <a:r>
              <a:rPr lang="en-IN" sz="2800" b="1" dirty="0" err="1" smtClean="0">
                <a:solidFill>
                  <a:srgbClr val="FFFF00"/>
                </a:solidFill>
                <a:effectLst>
                  <a:outerShdw blurRad="38100" dist="38100" dir="2700000" algn="tl">
                    <a:srgbClr val="000000">
                      <a:alpha val="43137"/>
                    </a:srgbClr>
                  </a:outerShdw>
                </a:effectLst>
              </a:rPr>
              <a:t>contd</a:t>
            </a:r>
            <a:r>
              <a:rPr lang="en-IN" sz="2800" b="1" dirty="0" smtClean="0">
                <a:solidFill>
                  <a:srgbClr val="FFFF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1357298"/>
            <a:ext cx="7429552" cy="5262979"/>
          </a:xfrm>
          <a:prstGeom prst="rect">
            <a:avLst/>
          </a:prstGeom>
        </p:spPr>
        <p:txBody>
          <a:bodyPr wrap="square">
            <a:spAutoFit/>
          </a:bodyPr>
          <a:lstStyle/>
          <a:p>
            <a:pPr algn="just">
              <a:buNone/>
            </a:pPr>
            <a:r>
              <a:rPr lang="en-US" sz="2800" b="1" dirty="0" smtClean="0">
                <a:solidFill>
                  <a:schemeClr val="bg1"/>
                </a:solidFill>
                <a:effectLst>
                  <a:outerShdw blurRad="38100" dist="38100" dir="2700000" algn="tl">
                    <a:srgbClr val="000000">
                      <a:alpha val="43137"/>
                    </a:srgbClr>
                  </a:outerShdw>
                </a:effectLst>
              </a:rPr>
              <a:t>		</a:t>
            </a:r>
            <a:r>
              <a:rPr lang="en-IN" sz="2800" b="1" dirty="0" smtClean="0">
                <a:solidFill>
                  <a:schemeClr val="bg1"/>
                </a:solidFill>
                <a:effectLst>
                  <a:outerShdw blurRad="38100" dist="38100" dir="2700000" algn="tl">
                    <a:srgbClr val="000000">
                      <a:alpha val="43137"/>
                    </a:srgbClr>
                  </a:outerShdw>
                </a:effectLst>
              </a:rPr>
              <a:t>After studying this lesson, students will be able to:</a:t>
            </a:r>
          </a:p>
          <a:p>
            <a:pPr algn="just">
              <a:buNone/>
            </a:pPr>
            <a:endParaRPr lang="en-IN" sz="28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Understand the concept of mutable sequence types in Python.</a:t>
            </a:r>
          </a:p>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Appreciate the use of list to conveniently store a large amount of data in memory.</a:t>
            </a:r>
          </a:p>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Create, access &amp; manipulate list objects</a:t>
            </a:r>
          </a:p>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Use various functions &amp; methods to work with list</a:t>
            </a:r>
          </a:p>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Appreciate the use of index for accessing an element from a sequence.</a:t>
            </a:r>
          </a:p>
        </p:txBody>
      </p:sp>
      <p:sp>
        <p:nvSpPr>
          <p:cNvPr id="4" name="Rectangle 3"/>
          <p:cNvSpPr/>
          <p:nvPr/>
        </p:nvSpPr>
        <p:spPr>
          <a:xfrm>
            <a:off x="2839224" y="500042"/>
            <a:ext cx="4018792"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just">
              <a:buNone/>
            </a:pPr>
            <a:r>
              <a:rPr lang="en-IN" sz="3200" b="1" dirty="0" smtClean="0">
                <a:solidFill>
                  <a:srgbClr val="FFFF00"/>
                </a:solidFill>
                <a:effectLst>
                  <a:outerShdw blurRad="38100" dist="38100" dir="2700000" algn="tl">
                    <a:srgbClr val="000000">
                      <a:alpha val="43137"/>
                    </a:srgbClr>
                  </a:outerShdw>
                </a:effectLst>
              </a:rPr>
              <a:t>LEARNING OUTCOMES</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5984" y="357166"/>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Deleting Elements of LIST</a:t>
            </a:r>
          </a:p>
        </p:txBody>
      </p:sp>
      <p:sp>
        <p:nvSpPr>
          <p:cNvPr id="7" name="Rectangle 6"/>
          <p:cNvSpPr/>
          <p:nvPr/>
        </p:nvSpPr>
        <p:spPr>
          <a:xfrm>
            <a:off x="285720" y="1500174"/>
            <a:ext cx="392909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3. remove ( ) Method</a:t>
            </a:r>
          </a:p>
        </p:txBody>
      </p:sp>
      <p:pic>
        <p:nvPicPr>
          <p:cNvPr id="6147" name="Picture 3"/>
          <p:cNvPicPr>
            <a:picLocks noChangeAspect="1" noChangeArrowheads="1"/>
          </p:cNvPicPr>
          <p:nvPr/>
        </p:nvPicPr>
        <p:blipFill>
          <a:blip r:embed="rId4"/>
          <a:srcRect l="12664" t="3125" r="67021" b="66602"/>
          <a:stretch>
            <a:fillRect/>
          </a:stretch>
        </p:blipFill>
        <p:spPr bwMode="auto">
          <a:xfrm>
            <a:off x="2714612" y="2643182"/>
            <a:ext cx="4429156" cy="3710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500298" y="3000372"/>
            <a:ext cx="5715040" cy="7858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SOME MORE METHODS</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SOME MORE METHODS</a:t>
            </a:r>
          </a:p>
        </p:txBody>
      </p:sp>
      <p:sp>
        <p:nvSpPr>
          <p:cNvPr id="4" name="Rectangle 3"/>
          <p:cNvSpPr/>
          <p:nvPr/>
        </p:nvSpPr>
        <p:spPr>
          <a:xfrm>
            <a:off x="428596" y="2000240"/>
            <a:ext cx="3929090" cy="7858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1. insert () Method</a:t>
            </a:r>
          </a:p>
        </p:txBody>
      </p:sp>
      <p:sp>
        <p:nvSpPr>
          <p:cNvPr id="5" name="Rectangle 4"/>
          <p:cNvSpPr/>
          <p:nvPr/>
        </p:nvSpPr>
        <p:spPr>
          <a:xfrm>
            <a:off x="4929190" y="2000240"/>
            <a:ext cx="3929090"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2. reverse ( ) Method</a:t>
            </a:r>
          </a:p>
        </p:txBody>
      </p:sp>
      <p:sp>
        <p:nvSpPr>
          <p:cNvPr id="6" name="Rectangle 5"/>
          <p:cNvSpPr/>
          <p:nvPr/>
        </p:nvSpPr>
        <p:spPr>
          <a:xfrm>
            <a:off x="428596" y="3286124"/>
            <a:ext cx="392909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3. sort ( ) Method</a:t>
            </a:r>
          </a:p>
        </p:txBody>
      </p:sp>
      <p:sp>
        <p:nvSpPr>
          <p:cNvPr id="7" name="Rectangle 6"/>
          <p:cNvSpPr/>
          <p:nvPr/>
        </p:nvSpPr>
        <p:spPr>
          <a:xfrm>
            <a:off x="4929190" y="3357562"/>
            <a:ext cx="3929090" cy="7858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4. clear ( ) Method</a:t>
            </a:r>
          </a:p>
        </p:txBody>
      </p:sp>
      <p:sp>
        <p:nvSpPr>
          <p:cNvPr id="8" name="Rectangle 7"/>
          <p:cNvSpPr/>
          <p:nvPr/>
        </p:nvSpPr>
        <p:spPr>
          <a:xfrm>
            <a:off x="500034" y="4572008"/>
            <a:ext cx="3929090" cy="78581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5. index ( ) Method</a:t>
            </a:r>
          </a:p>
        </p:txBody>
      </p:sp>
      <p:sp>
        <p:nvSpPr>
          <p:cNvPr id="9" name="Rectangle 8"/>
          <p:cNvSpPr/>
          <p:nvPr/>
        </p:nvSpPr>
        <p:spPr>
          <a:xfrm>
            <a:off x="4857752" y="4500570"/>
            <a:ext cx="392909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6. extend ( ) Method</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4" name="Rectangle 3"/>
          <p:cNvSpPr/>
          <p:nvPr/>
        </p:nvSpPr>
        <p:spPr>
          <a:xfrm>
            <a:off x="428596" y="1643050"/>
            <a:ext cx="3929090" cy="7858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1. insert () Method</a:t>
            </a:r>
          </a:p>
        </p:txBody>
      </p:sp>
      <p:sp>
        <p:nvSpPr>
          <p:cNvPr id="9" name="Rectangle 8"/>
          <p:cNvSpPr/>
          <p:nvPr/>
        </p:nvSpPr>
        <p:spPr>
          <a:xfrm>
            <a:off x="1500166" y="2818528"/>
            <a:ext cx="7215238" cy="3539430"/>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This method allows us to insert an element, at the given position specified by its index, and the remaining elements are shifted to accommodate the new element. </a:t>
            </a:r>
            <a:r>
              <a:rPr lang="en-IN" sz="2800" b="1" dirty="0" smtClean="0">
                <a:solidFill>
                  <a:srgbClr val="FFFF00"/>
                </a:solidFill>
                <a:effectLst>
                  <a:outerShdw blurRad="38100" dist="38100" dir="2700000" algn="tl">
                    <a:srgbClr val="000000">
                      <a:alpha val="43137"/>
                    </a:srgbClr>
                  </a:outerShdw>
                </a:effectLst>
              </a:rPr>
              <a:t>insert ()</a:t>
            </a:r>
            <a:r>
              <a:rPr lang="en-IN" sz="2800" b="1" dirty="0" smtClean="0">
                <a:solidFill>
                  <a:schemeClr val="bg1"/>
                </a:solidFill>
                <a:effectLst>
                  <a:outerShdw blurRad="38100" dist="38100" dir="2700000" algn="tl">
                    <a:srgbClr val="000000">
                      <a:alpha val="43137"/>
                    </a:srgbClr>
                  </a:outerShdw>
                </a:effectLst>
              </a:rPr>
              <a:t> requires two arguments-</a:t>
            </a:r>
            <a:r>
              <a:rPr lang="en-IN" sz="2800" b="1" dirty="0" smtClean="0">
                <a:solidFill>
                  <a:srgbClr val="FFFF00"/>
                </a:solidFill>
                <a:effectLst>
                  <a:outerShdw blurRad="38100" dist="38100" dir="2700000" algn="tl">
                    <a:srgbClr val="000000">
                      <a:alpha val="43137"/>
                    </a:srgbClr>
                  </a:outerShdw>
                </a:effectLst>
              </a:rPr>
              <a:t>index value </a:t>
            </a:r>
            <a:r>
              <a:rPr lang="en-IN" sz="2800" b="1" dirty="0" smtClean="0">
                <a:solidFill>
                  <a:schemeClr val="bg1"/>
                </a:solidFill>
                <a:effectLst>
                  <a:outerShdw blurRad="38100" dist="38100" dir="2700000" algn="tl">
                    <a:srgbClr val="000000">
                      <a:alpha val="43137"/>
                    </a:srgbClr>
                  </a:outerShdw>
                </a:effectLst>
              </a:rPr>
              <a:t>and </a:t>
            </a:r>
            <a:r>
              <a:rPr lang="en-IN" sz="2800" b="1" dirty="0" smtClean="0">
                <a:solidFill>
                  <a:srgbClr val="FFFF00"/>
                </a:solidFill>
                <a:effectLst>
                  <a:outerShdw blurRad="38100" dist="38100" dir="2700000" algn="tl">
                    <a:srgbClr val="000000">
                      <a:alpha val="43137"/>
                    </a:srgbClr>
                  </a:outerShdw>
                </a:effectLst>
              </a:rPr>
              <a:t>item value.</a:t>
            </a:r>
          </a:p>
          <a:p>
            <a:pPr algn="just"/>
            <a:r>
              <a:rPr lang="en-IN" sz="2800" b="1" dirty="0" smtClean="0">
                <a:solidFill>
                  <a:srgbClr val="FFFF00"/>
                </a:solidFill>
                <a:effectLst>
                  <a:outerShdw blurRad="38100" dist="38100" dir="2700000" algn="tl">
                    <a:srgbClr val="000000">
                      <a:alpha val="43137"/>
                    </a:srgbClr>
                  </a:outerShdw>
                </a:effectLst>
              </a:rPr>
              <a:t>Its syntax is</a:t>
            </a:r>
          </a:p>
          <a:p>
            <a:pPr algn="just"/>
            <a:r>
              <a:rPr lang="en-IN" sz="2800" b="1" dirty="0" smtClean="0">
                <a:solidFill>
                  <a:srgbClr val="FFFF00"/>
                </a:solidFill>
                <a:effectLst>
                  <a:outerShdw blurRad="38100" dist="38100" dir="2700000" algn="tl">
                    <a:srgbClr val="000000">
                      <a:alpha val="43137"/>
                    </a:srgbClr>
                  </a:outerShdw>
                </a:effectLst>
              </a:rPr>
              <a:t>		list. insert (index, item)</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4" name="Rectangle 3"/>
          <p:cNvSpPr/>
          <p:nvPr/>
        </p:nvSpPr>
        <p:spPr>
          <a:xfrm>
            <a:off x="357158" y="1500174"/>
            <a:ext cx="3929090" cy="7858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1. insert () Method</a:t>
            </a:r>
          </a:p>
        </p:txBody>
      </p:sp>
      <p:pic>
        <p:nvPicPr>
          <p:cNvPr id="7170" name="Picture 2"/>
          <p:cNvPicPr>
            <a:picLocks noChangeAspect="1" noChangeArrowheads="1"/>
          </p:cNvPicPr>
          <p:nvPr/>
        </p:nvPicPr>
        <p:blipFill>
          <a:blip r:embed="rId5"/>
          <a:srcRect l="12628" r="63763" b="65820"/>
          <a:stretch>
            <a:fillRect/>
          </a:stretch>
        </p:blipFill>
        <p:spPr bwMode="auto">
          <a:xfrm>
            <a:off x="3714744" y="2714620"/>
            <a:ext cx="4476144" cy="3643338"/>
          </a:xfrm>
          <a:prstGeom prst="rect">
            <a:avLst/>
          </a:prstGeom>
          <a:noFill/>
          <a:ln w="9525">
            <a:noFill/>
            <a:miter lim="800000"/>
            <a:headEnd/>
            <a:tailEnd/>
          </a:ln>
          <a:effectLst/>
        </p:spPr>
      </p:pic>
      <p:sp>
        <p:nvSpPr>
          <p:cNvPr id="6" name="Rectangle 5"/>
          <p:cNvSpPr/>
          <p:nvPr/>
        </p:nvSpPr>
        <p:spPr>
          <a:xfrm>
            <a:off x="4500562" y="1714488"/>
            <a:ext cx="2388603"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For Example:</a:t>
            </a:r>
            <a:endParaRPr lang="en-IN"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5" name="Rectangle 4"/>
          <p:cNvSpPr/>
          <p:nvPr/>
        </p:nvSpPr>
        <p:spPr>
          <a:xfrm>
            <a:off x="357158" y="1643050"/>
            <a:ext cx="3929090"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2. reverse ( ) Method</a:t>
            </a:r>
          </a:p>
        </p:txBody>
      </p:sp>
      <p:sp>
        <p:nvSpPr>
          <p:cNvPr id="9" name="Rectangle 8"/>
          <p:cNvSpPr/>
          <p:nvPr/>
        </p:nvSpPr>
        <p:spPr>
          <a:xfrm>
            <a:off x="1285852" y="2928934"/>
            <a:ext cx="7572428" cy="3046988"/>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This method can be used to reverse the elements of the list in place</a:t>
            </a:r>
          </a:p>
          <a:p>
            <a:r>
              <a:rPr lang="en-IN" sz="3200" b="1" dirty="0" smtClean="0">
                <a:solidFill>
                  <a:schemeClr val="bg1"/>
                </a:solidFill>
                <a:effectLst>
                  <a:outerShdw blurRad="38100" dist="38100" dir="2700000" algn="tl">
                    <a:srgbClr val="000000">
                      <a:alpha val="43137"/>
                    </a:srgbClr>
                  </a:outerShdw>
                </a:effectLst>
              </a:rPr>
              <a:t>Its syntax is:	</a:t>
            </a:r>
          </a:p>
          <a:p>
            <a:r>
              <a:rPr lang="en-IN" sz="3200" b="1" dirty="0" smtClean="0">
                <a:solidFill>
                  <a:schemeClr val="bg1"/>
                </a:solidFill>
                <a:effectLst>
                  <a:outerShdw blurRad="38100" dist="38100" dir="2700000" algn="tl">
                    <a:srgbClr val="000000">
                      <a:alpha val="43137"/>
                    </a:srgbClr>
                  </a:outerShdw>
                </a:effectLst>
              </a:rPr>
              <a:t>		</a:t>
            </a:r>
            <a:r>
              <a:rPr lang="en-IN" sz="3200" b="1" dirty="0" err="1" smtClean="0">
                <a:solidFill>
                  <a:srgbClr val="FFFF00"/>
                </a:solidFill>
                <a:effectLst>
                  <a:outerShdw blurRad="38100" dist="38100" dir="2700000" algn="tl">
                    <a:srgbClr val="000000">
                      <a:alpha val="43137"/>
                    </a:srgbClr>
                  </a:outerShdw>
                </a:effectLst>
              </a:rPr>
              <a:t>list.reverse</a:t>
            </a:r>
            <a:r>
              <a:rPr lang="en-IN" sz="3200" b="1" dirty="0" smtClean="0">
                <a:solidFill>
                  <a:srgbClr val="FFFF00"/>
                </a:solidFill>
                <a:effectLst>
                  <a:outerShdw blurRad="38100" dist="38100" dir="2700000" algn="tl">
                    <a:srgbClr val="000000">
                      <a:alpha val="43137"/>
                    </a:srgbClr>
                  </a:outerShdw>
                </a:effectLst>
              </a:rPr>
              <a:t> ( )</a:t>
            </a:r>
          </a:p>
          <a:p>
            <a:pPr algn="just"/>
            <a:r>
              <a:rPr lang="en-IN" sz="3200" b="1" dirty="0" smtClean="0">
                <a:solidFill>
                  <a:schemeClr val="bg1"/>
                </a:solidFill>
                <a:effectLst>
                  <a:outerShdw blurRad="38100" dist="38100" dir="2700000" algn="tl">
                    <a:srgbClr val="000000">
                      <a:alpha val="43137"/>
                    </a:srgbClr>
                  </a:outerShdw>
                </a:effectLst>
              </a:rPr>
              <a:t>Method does not return anything as the reversed list is stored in the same variable.</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5" name="Rectangle 4"/>
          <p:cNvSpPr/>
          <p:nvPr/>
        </p:nvSpPr>
        <p:spPr>
          <a:xfrm>
            <a:off x="357158" y="1643050"/>
            <a:ext cx="3929090"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2. reverse ( ) Method</a:t>
            </a:r>
          </a:p>
        </p:txBody>
      </p:sp>
      <p:pic>
        <p:nvPicPr>
          <p:cNvPr id="8194" name="Picture 2"/>
          <p:cNvPicPr>
            <a:picLocks noChangeAspect="1" noChangeArrowheads="1"/>
          </p:cNvPicPr>
          <p:nvPr/>
        </p:nvPicPr>
        <p:blipFill>
          <a:blip r:embed="rId5"/>
          <a:srcRect l="12628" t="4908" r="63763" b="66111"/>
          <a:stretch>
            <a:fillRect/>
          </a:stretch>
        </p:blipFill>
        <p:spPr bwMode="auto">
          <a:xfrm>
            <a:off x="3500430" y="2852465"/>
            <a:ext cx="5286412" cy="3648369"/>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4500562" y="1714488"/>
            <a:ext cx="2388603"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For Example:</a:t>
            </a:r>
            <a:endParaRPr lang="en-IN"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6" name="Rectangle 5"/>
          <p:cNvSpPr/>
          <p:nvPr/>
        </p:nvSpPr>
        <p:spPr>
          <a:xfrm>
            <a:off x="428596" y="1571612"/>
            <a:ext cx="392909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3. sort ( ) Method</a:t>
            </a:r>
          </a:p>
        </p:txBody>
      </p:sp>
      <p:sp>
        <p:nvSpPr>
          <p:cNvPr id="9" name="Rectangle 8"/>
          <p:cNvSpPr/>
          <p:nvPr/>
        </p:nvSpPr>
        <p:spPr>
          <a:xfrm>
            <a:off x="1285852" y="2828836"/>
            <a:ext cx="7572428" cy="2554545"/>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For arranging elements in an order Python provides a method sort ( ) and a function sorted ( ). sort ( ) modifies the list in place and sorted ( ) returns a new sorted list.</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6" name="Rectangle 5"/>
          <p:cNvSpPr/>
          <p:nvPr/>
        </p:nvSpPr>
        <p:spPr>
          <a:xfrm>
            <a:off x="428596" y="1571612"/>
            <a:ext cx="392909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3. sort ( ) Method</a:t>
            </a:r>
          </a:p>
        </p:txBody>
      </p:sp>
      <p:pic>
        <p:nvPicPr>
          <p:cNvPr id="9218" name="Picture 2"/>
          <p:cNvPicPr>
            <a:picLocks noChangeAspect="1" noChangeArrowheads="1"/>
          </p:cNvPicPr>
          <p:nvPr/>
        </p:nvPicPr>
        <p:blipFill>
          <a:blip r:embed="rId5"/>
          <a:srcRect l="13177" t="1670" r="63976" b="65820"/>
          <a:stretch>
            <a:fillRect/>
          </a:stretch>
        </p:blipFill>
        <p:spPr bwMode="auto">
          <a:xfrm>
            <a:off x="4000496" y="3000372"/>
            <a:ext cx="4286280" cy="34290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500562" y="2000240"/>
            <a:ext cx="2388603"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For Example:</a:t>
            </a:r>
            <a:endParaRPr lang="en-IN" sz="32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357158" y="3929066"/>
            <a:ext cx="3343488" cy="206210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endParaRPr lang="en-IN" sz="3200" b="1" dirty="0" smtClean="0">
              <a:solidFill>
                <a:srgbClr val="FFFF00"/>
              </a:solidFill>
              <a:effectLst>
                <a:outerShdw blurRad="38100" dist="38100" dir="2700000" algn="tl">
                  <a:srgbClr val="000000">
                    <a:alpha val="43137"/>
                  </a:srgbClr>
                </a:outerShdw>
              </a:effectLst>
            </a:endParaRPr>
          </a:p>
          <a:p>
            <a:r>
              <a:rPr lang="en-IN" sz="3200" b="1" dirty="0" smtClean="0">
                <a:solidFill>
                  <a:srgbClr val="FFFF00"/>
                </a:solidFill>
                <a:effectLst>
                  <a:outerShdw blurRad="38100" dist="38100" dir="2700000" algn="tl">
                    <a:srgbClr val="000000">
                      <a:alpha val="43137"/>
                    </a:srgbClr>
                  </a:outerShdw>
                </a:effectLst>
              </a:rPr>
              <a:t>Default Ascending</a:t>
            </a:r>
          </a:p>
          <a:p>
            <a:r>
              <a:rPr lang="en-IN" sz="3200" b="1" dirty="0" smtClean="0">
                <a:solidFill>
                  <a:srgbClr val="FFFF00"/>
                </a:solidFill>
                <a:effectLst>
                  <a:outerShdw blurRad="38100" dist="38100" dir="2700000" algn="tl">
                    <a:srgbClr val="000000">
                      <a:alpha val="43137"/>
                    </a:srgbClr>
                  </a:outerShdw>
                </a:effectLst>
              </a:rPr>
              <a:t>Order sorting</a:t>
            </a:r>
          </a:p>
          <a:p>
            <a:endParaRPr lang="en-IN" sz="3200" b="1" dirty="0">
              <a:solidFill>
                <a:srgbClr val="FFFF00"/>
              </a:solidFill>
              <a:effectLst>
                <a:outerShdw blurRad="38100" dist="38100" dir="2700000" algn="tl">
                  <a:srgbClr val="000000">
                    <a:alpha val="43137"/>
                  </a:srgbClr>
                </a:outerShdw>
              </a:effectLst>
            </a:endParaRPr>
          </a:p>
        </p:txBody>
      </p:sp>
      <p:cxnSp>
        <p:nvCxnSpPr>
          <p:cNvPr id="10" name="Straight Arrow Connector 9"/>
          <p:cNvCxnSpPr/>
          <p:nvPr/>
        </p:nvCxnSpPr>
        <p:spPr>
          <a:xfrm>
            <a:off x="2714612" y="5572140"/>
            <a:ext cx="1214446" cy="1588"/>
          </a:xfrm>
          <a:prstGeom prst="straightConnector1">
            <a:avLst/>
          </a:prstGeom>
          <a:ln w="1778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6" name="Rectangle 5"/>
          <p:cNvSpPr/>
          <p:nvPr/>
        </p:nvSpPr>
        <p:spPr>
          <a:xfrm>
            <a:off x="428596" y="1500174"/>
            <a:ext cx="392909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3. sort ( ) Method</a:t>
            </a:r>
          </a:p>
        </p:txBody>
      </p:sp>
      <p:sp>
        <p:nvSpPr>
          <p:cNvPr id="7" name="Rectangle 6"/>
          <p:cNvSpPr/>
          <p:nvPr/>
        </p:nvSpPr>
        <p:spPr>
          <a:xfrm>
            <a:off x="4612289" y="1915531"/>
            <a:ext cx="2481577"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For Example: </a:t>
            </a:r>
            <a:endParaRPr lang="en-IN" sz="32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214282" y="5500703"/>
            <a:ext cx="3172472" cy="96180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endParaRPr lang="en-IN" sz="1050" b="1" dirty="0" smtClean="0">
              <a:solidFill>
                <a:srgbClr val="FFFF00"/>
              </a:solidFill>
              <a:effectLst>
                <a:outerShdw blurRad="38100" dist="38100" dir="2700000" algn="tl">
                  <a:srgbClr val="000000">
                    <a:alpha val="43137"/>
                  </a:srgbClr>
                </a:outerShdw>
              </a:effectLst>
            </a:endParaRPr>
          </a:p>
          <a:p>
            <a:r>
              <a:rPr lang="en-IN" sz="3200" b="1" dirty="0" smtClean="0">
                <a:solidFill>
                  <a:srgbClr val="FFFF00"/>
                </a:solidFill>
                <a:effectLst>
                  <a:outerShdw blurRad="38100" dist="38100" dir="2700000" algn="tl">
                    <a:srgbClr val="000000">
                      <a:alpha val="43137"/>
                    </a:srgbClr>
                  </a:outerShdw>
                </a:effectLst>
              </a:rPr>
              <a:t>Descending order</a:t>
            </a:r>
          </a:p>
          <a:p>
            <a:endParaRPr lang="en-IN" sz="1400" b="1" dirty="0">
              <a:solidFill>
                <a:srgbClr val="FFFF00"/>
              </a:solidFill>
              <a:effectLst>
                <a:outerShdw blurRad="38100" dist="38100" dir="2700000" algn="tl">
                  <a:srgbClr val="000000">
                    <a:alpha val="43137"/>
                  </a:srgbClr>
                </a:outerShdw>
              </a:effectLst>
            </a:endParaRPr>
          </a:p>
        </p:txBody>
      </p:sp>
      <p:pic>
        <p:nvPicPr>
          <p:cNvPr id="10242" name="Picture 2"/>
          <p:cNvPicPr>
            <a:picLocks noChangeAspect="1" noChangeArrowheads="1"/>
          </p:cNvPicPr>
          <p:nvPr/>
        </p:nvPicPr>
        <p:blipFill>
          <a:blip r:embed="rId5"/>
          <a:srcRect l="12628" r="53880" b="76563"/>
          <a:stretch>
            <a:fillRect/>
          </a:stretch>
        </p:blipFill>
        <p:spPr bwMode="auto">
          <a:xfrm>
            <a:off x="2928926" y="3000372"/>
            <a:ext cx="5941332" cy="2337540"/>
          </a:xfrm>
          <a:prstGeom prst="rect">
            <a:avLst/>
          </a:prstGeom>
          <a:ln>
            <a:noFill/>
          </a:ln>
          <a:effectLst>
            <a:outerShdw blurRad="292100" dist="139700" dir="2700000" algn="tl" rotWithShape="0">
              <a:srgbClr val="333333">
                <a:alpha val="65000"/>
              </a:srgbClr>
            </a:outerShdw>
          </a:effectLst>
        </p:spPr>
      </p:pic>
      <p:cxnSp>
        <p:nvCxnSpPr>
          <p:cNvPr id="9" name="Straight Arrow Connector 8"/>
          <p:cNvCxnSpPr/>
          <p:nvPr/>
        </p:nvCxnSpPr>
        <p:spPr>
          <a:xfrm flipV="1">
            <a:off x="1142976" y="4572008"/>
            <a:ext cx="1714512" cy="928694"/>
          </a:xfrm>
          <a:prstGeom prst="straightConnector1">
            <a:avLst/>
          </a:prstGeom>
          <a:ln w="1778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85918" y="2928934"/>
            <a:ext cx="6612451"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600" b="1" dirty="0" smtClean="0">
                <a:solidFill>
                  <a:schemeClr val="bg1"/>
                </a:solidFill>
                <a:effectLst>
                  <a:outerShdw blurRad="38100" dist="38100" dir="2700000" algn="tl">
                    <a:srgbClr val="000000">
                      <a:alpha val="43137"/>
                    </a:srgbClr>
                  </a:outerShdw>
                </a:effectLst>
              </a:rPr>
              <a:t>INTRODUCTION</a:t>
            </a:r>
            <a:endParaRPr lang="en-IN"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6" name="Rectangle 5"/>
          <p:cNvSpPr/>
          <p:nvPr/>
        </p:nvSpPr>
        <p:spPr>
          <a:xfrm>
            <a:off x="428596" y="1500174"/>
            <a:ext cx="392909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3. sort ( ) Method</a:t>
            </a:r>
          </a:p>
        </p:txBody>
      </p:sp>
      <p:sp>
        <p:nvSpPr>
          <p:cNvPr id="7" name="Rectangle 6"/>
          <p:cNvSpPr/>
          <p:nvPr/>
        </p:nvSpPr>
        <p:spPr>
          <a:xfrm>
            <a:off x="4612289" y="1915531"/>
            <a:ext cx="2481577"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For Example: </a:t>
            </a:r>
            <a:endParaRPr lang="en-IN" sz="32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214282" y="5773183"/>
            <a:ext cx="7008842"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IN" sz="3200" b="1" dirty="0" smtClean="0">
                <a:solidFill>
                  <a:srgbClr val="FFFF00"/>
                </a:solidFill>
                <a:effectLst>
                  <a:outerShdw blurRad="38100" dist="38100" dir="2700000" algn="tl">
                    <a:srgbClr val="000000">
                      <a:alpha val="43137"/>
                    </a:srgbClr>
                  </a:outerShdw>
                </a:effectLst>
              </a:rPr>
              <a:t>Sorting using key value (length of string)</a:t>
            </a:r>
            <a:endParaRPr lang="en-IN" b="1" dirty="0" smtClean="0">
              <a:solidFill>
                <a:srgbClr val="FFFF00"/>
              </a:solidFill>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5"/>
          <a:srcRect l="12628" t="2519" r="54978" b="69727"/>
          <a:stretch>
            <a:fillRect/>
          </a:stretch>
        </p:blipFill>
        <p:spPr bwMode="auto">
          <a:xfrm>
            <a:off x="3428992" y="2928934"/>
            <a:ext cx="5338860" cy="2571768"/>
          </a:xfrm>
          <a:prstGeom prst="rect">
            <a:avLst/>
          </a:prstGeom>
          <a:ln>
            <a:noFill/>
          </a:ln>
          <a:effectLst>
            <a:outerShdw blurRad="292100" dist="139700" dir="2700000" algn="tl" rotWithShape="0">
              <a:srgbClr val="333333">
                <a:alpha val="65000"/>
              </a:srgbClr>
            </a:outerShdw>
          </a:effectLst>
        </p:spPr>
      </p:pic>
      <p:cxnSp>
        <p:nvCxnSpPr>
          <p:cNvPr id="9" name="Straight Arrow Connector 8"/>
          <p:cNvCxnSpPr/>
          <p:nvPr/>
        </p:nvCxnSpPr>
        <p:spPr>
          <a:xfrm flipV="1">
            <a:off x="2428860" y="4929198"/>
            <a:ext cx="2143140" cy="785818"/>
          </a:xfrm>
          <a:prstGeom prst="straightConnector1">
            <a:avLst/>
          </a:prstGeom>
          <a:ln w="1778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7" name="Rectangle 6"/>
          <p:cNvSpPr/>
          <p:nvPr/>
        </p:nvSpPr>
        <p:spPr>
          <a:xfrm>
            <a:off x="500034" y="1643050"/>
            <a:ext cx="3929090" cy="7858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4. clear ( ) Method</a:t>
            </a:r>
          </a:p>
        </p:txBody>
      </p:sp>
      <p:pic>
        <p:nvPicPr>
          <p:cNvPr id="12290" name="Picture 2"/>
          <p:cNvPicPr>
            <a:picLocks noChangeAspect="1" noChangeArrowheads="1"/>
          </p:cNvPicPr>
          <p:nvPr/>
        </p:nvPicPr>
        <p:blipFill>
          <a:blip r:embed="rId5"/>
          <a:srcRect l="13177" r="53880" b="69727"/>
          <a:stretch>
            <a:fillRect/>
          </a:stretch>
        </p:blipFill>
        <p:spPr bwMode="auto">
          <a:xfrm>
            <a:off x="1785918" y="3357562"/>
            <a:ext cx="5807235" cy="3000372"/>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4572000" y="1714488"/>
            <a:ext cx="4357718" cy="584775"/>
          </a:xfrm>
          <a:prstGeom prst="rect">
            <a:avLst/>
          </a:prstGeom>
        </p:spPr>
        <p:txBody>
          <a:bodyPr wrap="square">
            <a:spAutoFit/>
          </a:bodyPr>
          <a:lstStyle/>
          <a:p>
            <a:r>
              <a:rPr lang="en-IN" sz="3200" b="1" dirty="0" smtClean="0">
                <a:solidFill>
                  <a:srgbClr val="FFFF00"/>
                </a:solidFill>
                <a:effectLst>
                  <a:outerShdw blurRad="38100" dist="38100" dir="2700000" algn="tl">
                    <a:srgbClr val="000000">
                      <a:alpha val="43137"/>
                    </a:srgbClr>
                  </a:outerShdw>
                </a:effectLst>
              </a:rPr>
              <a:t>clear() method deletes</a:t>
            </a:r>
            <a:endParaRPr lang="en-IN" sz="32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1285852" y="2428868"/>
            <a:ext cx="7500990" cy="584775"/>
          </a:xfrm>
          <a:prstGeom prst="rect">
            <a:avLst/>
          </a:prstGeom>
        </p:spPr>
        <p:txBody>
          <a:bodyPr wrap="square">
            <a:spAutoFit/>
          </a:bodyPr>
          <a:lstStyle/>
          <a:p>
            <a:r>
              <a:rPr lang="en-IN" sz="3200" b="1" dirty="0" smtClean="0">
                <a:solidFill>
                  <a:srgbClr val="FFFF00"/>
                </a:solidFill>
                <a:effectLst>
                  <a:outerShdw blurRad="38100" dist="38100" dir="2700000" algn="tl">
                    <a:srgbClr val="000000">
                      <a:alpha val="43137"/>
                    </a:srgbClr>
                  </a:outerShdw>
                </a:effectLst>
              </a:rPr>
              <a:t>   or clears the content of list. For Example: </a:t>
            </a:r>
            <a:endParaRPr lang="en-IN"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8" name="Rectangle 7"/>
          <p:cNvSpPr/>
          <p:nvPr/>
        </p:nvSpPr>
        <p:spPr>
          <a:xfrm>
            <a:off x="214282" y="1643050"/>
            <a:ext cx="3929090" cy="78581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5. index ( ) Method</a:t>
            </a:r>
          </a:p>
        </p:txBody>
      </p:sp>
      <p:sp>
        <p:nvSpPr>
          <p:cNvPr id="5" name="Rectangle 4"/>
          <p:cNvSpPr/>
          <p:nvPr/>
        </p:nvSpPr>
        <p:spPr>
          <a:xfrm>
            <a:off x="4357686" y="1714488"/>
            <a:ext cx="4346639" cy="1077218"/>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To know the index of an </a:t>
            </a:r>
          </a:p>
          <a:p>
            <a:r>
              <a:rPr lang="en-IN" sz="3200" b="1" dirty="0" smtClean="0">
                <a:solidFill>
                  <a:srgbClr val="FFFF00"/>
                </a:solidFill>
                <a:effectLst>
                  <a:outerShdw blurRad="38100" dist="38100" dir="2700000" algn="tl">
                    <a:srgbClr val="000000">
                      <a:alpha val="43137"/>
                    </a:srgbClr>
                  </a:outerShdw>
                </a:effectLst>
              </a:rPr>
              <a:t>element in a given list </a:t>
            </a:r>
            <a:endParaRPr lang="en-IN" sz="32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500034" y="2643182"/>
            <a:ext cx="2481577"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For Example: </a:t>
            </a:r>
            <a:endParaRPr lang="en-IN" sz="3200" b="1" dirty="0">
              <a:solidFill>
                <a:srgbClr val="FFFF00"/>
              </a:solidFill>
              <a:effectLst>
                <a:outerShdw blurRad="38100" dist="38100" dir="2700000" algn="tl">
                  <a:srgbClr val="000000">
                    <a:alpha val="43137"/>
                  </a:srgbClr>
                </a:outerShdw>
              </a:effectLst>
            </a:endParaRPr>
          </a:p>
        </p:txBody>
      </p:sp>
      <p:pic>
        <p:nvPicPr>
          <p:cNvPr id="13314" name="Picture 2"/>
          <p:cNvPicPr>
            <a:picLocks noChangeAspect="1" noChangeArrowheads="1"/>
          </p:cNvPicPr>
          <p:nvPr/>
        </p:nvPicPr>
        <p:blipFill>
          <a:blip r:embed="rId5"/>
          <a:srcRect l="12628" t="2929" r="68704" b="72656"/>
          <a:stretch>
            <a:fillRect/>
          </a:stretch>
        </p:blipFill>
        <p:spPr bwMode="auto">
          <a:xfrm>
            <a:off x="3214678" y="3143248"/>
            <a:ext cx="4286280" cy="31516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8" name="Rectangle 7"/>
          <p:cNvSpPr/>
          <p:nvPr/>
        </p:nvSpPr>
        <p:spPr>
          <a:xfrm>
            <a:off x="214282" y="1643050"/>
            <a:ext cx="392909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6. extend ( ) Method</a:t>
            </a:r>
          </a:p>
        </p:txBody>
      </p:sp>
      <p:sp>
        <p:nvSpPr>
          <p:cNvPr id="5" name="Rectangle 4"/>
          <p:cNvSpPr/>
          <p:nvPr/>
        </p:nvSpPr>
        <p:spPr>
          <a:xfrm>
            <a:off x="4286248" y="1643050"/>
            <a:ext cx="4630819" cy="1077218"/>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Extending a given list with</a:t>
            </a:r>
          </a:p>
          <a:p>
            <a:r>
              <a:rPr lang="en-IN" sz="3200" b="1" dirty="0" smtClean="0">
                <a:solidFill>
                  <a:srgbClr val="FFFF00"/>
                </a:solidFill>
                <a:effectLst>
                  <a:outerShdw blurRad="38100" dist="38100" dir="2700000" algn="tl">
                    <a:srgbClr val="000000">
                      <a:alpha val="43137"/>
                    </a:srgbClr>
                  </a:outerShdw>
                </a:effectLst>
              </a:rPr>
              <a:t>another list.</a:t>
            </a:r>
            <a:endParaRPr lang="en-IN" sz="32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500034" y="2571744"/>
            <a:ext cx="2481577"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For Example: </a:t>
            </a:r>
            <a:endParaRPr lang="en-IN" sz="3200" b="1" dirty="0">
              <a:solidFill>
                <a:srgbClr val="FFFF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5"/>
          <a:srcRect l="15373" t="21484" r="57723" b="43359"/>
          <a:stretch>
            <a:fillRect/>
          </a:stretch>
        </p:blipFill>
        <p:spPr bwMode="auto">
          <a:xfrm>
            <a:off x="2928926" y="3071810"/>
            <a:ext cx="4643470" cy="34115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57422" y="2857496"/>
            <a:ext cx="5715040"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PROGRAMS ON LISTS</a:t>
            </a:r>
          </a:p>
        </p:txBody>
      </p:sp>
      <p:sp>
        <p:nvSpPr>
          <p:cNvPr id="3" name="Rectangle 2"/>
          <p:cNvSpPr/>
          <p:nvPr/>
        </p:nvSpPr>
        <p:spPr>
          <a:xfrm>
            <a:off x="1428728" y="4071942"/>
            <a:ext cx="742955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BELLOW AVERAGE PROGRAMS ON LISTS</a:t>
            </a:r>
          </a:p>
        </p:txBody>
      </p:sp>
    </p:spTree>
    <p:extLst>
      <p:ext uri="{BB962C8B-B14F-4D97-AF65-F5344CB8AC3E}">
        <p14:creationId xmlns:p14="http://schemas.microsoft.com/office/powerpoint/2010/main" val="110163387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28860" y="285728"/>
            <a:ext cx="5715040"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PROGRAMS ON LISTS</a:t>
            </a:r>
          </a:p>
        </p:txBody>
      </p:sp>
      <p:sp>
        <p:nvSpPr>
          <p:cNvPr id="3" name="Rectangle 2"/>
          <p:cNvSpPr/>
          <p:nvPr/>
        </p:nvSpPr>
        <p:spPr>
          <a:xfrm>
            <a:off x="357158" y="1214422"/>
            <a:ext cx="742955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BELLOW AVERAGE PROGRAMS ON LISTS</a:t>
            </a:r>
          </a:p>
        </p:txBody>
      </p:sp>
      <p:sp>
        <p:nvSpPr>
          <p:cNvPr id="91137" name="Rectangle 1"/>
          <p:cNvSpPr>
            <a:spLocks noChangeArrowheads="1"/>
          </p:cNvSpPr>
          <p:nvPr/>
        </p:nvSpPr>
        <p:spPr bwMode="auto">
          <a:xfrm>
            <a:off x="1428728" y="2143116"/>
            <a:ext cx="721523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IN" sz="2800" b="1" dirty="0" smtClean="0">
                <a:solidFill>
                  <a:srgbClr val="FFFF00"/>
                </a:solidFill>
                <a:effectLst>
                  <a:outerShdw blurRad="38100" dist="38100" dir="2700000" algn="tl">
                    <a:srgbClr val="000000">
                      <a:alpha val="43137"/>
                    </a:srgbClr>
                  </a:outerShdw>
                </a:effectLst>
              </a:rPr>
              <a:t>4. Write a Python program to clone or copy a list.  </a:t>
            </a:r>
          </a:p>
          <a:p>
            <a:endParaRPr lang="en-IN" sz="2800" b="1" dirty="0" smtClean="0">
              <a:solidFill>
                <a:schemeClr val="bg1"/>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 def </a:t>
            </a:r>
            <a:r>
              <a:rPr lang="en-IN" sz="2800" b="1" dirty="0" err="1" smtClean="0">
                <a:solidFill>
                  <a:schemeClr val="bg1"/>
                </a:solidFill>
                <a:effectLst>
                  <a:outerShdw blurRad="38100" dist="38100" dir="2700000" algn="tl">
                    <a:srgbClr val="000000">
                      <a:alpha val="43137"/>
                    </a:srgbClr>
                  </a:outerShdw>
                </a:effectLst>
              </a:rPr>
              <a:t>clone_list</a:t>
            </a:r>
            <a:r>
              <a:rPr lang="en-IN" sz="2800" b="1" dirty="0" smtClean="0">
                <a:solidFill>
                  <a:schemeClr val="bg1"/>
                </a:solidFill>
                <a:effectLst>
                  <a:outerShdw blurRad="38100" dist="38100" dir="2700000" algn="tl">
                    <a:srgbClr val="000000">
                      <a:alpha val="43137"/>
                    </a:srgbClr>
                  </a:outerShdw>
                </a:effectLst>
              </a:rPr>
              <a:t>():</a:t>
            </a:r>
          </a:p>
          <a:p>
            <a:r>
              <a:rPr lang="en-IN" sz="2800" b="1" dirty="0" smtClean="0">
                <a:solidFill>
                  <a:schemeClr val="bg1"/>
                </a:solidFill>
                <a:effectLst>
                  <a:outerShdw blurRad="38100" dist="38100" dir="2700000" algn="tl">
                    <a:srgbClr val="000000">
                      <a:alpha val="43137"/>
                    </a:srgbClr>
                  </a:outerShdw>
                </a:effectLst>
              </a:rPr>
              <a:t>       </a:t>
            </a:r>
            <a:r>
              <a:rPr lang="en-IN" sz="2800" b="1" dirty="0" err="1" smtClean="0">
                <a:solidFill>
                  <a:schemeClr val="bg1"/>
                </a:solidFill>
                <a:effectLst>
                  <a:outerShdw blurRad="38100" dist="38100" dir="2700000" algn="tl">
                    <a:srgbClr val="000000">
                      <a:alpha val="43137"/>
                    </a:srgbClr>
                  </a:outerShdw>
                </a:effectLst>
              </a:rPr>
              <a:t>original_list</a:t>
            </a:r>
            <a:r>
              <a:rPr lang="en-IN" sz="2800" b="1" dirty="0" smtClean="0">
                <a:solidFill>
                  <a:schemeClr val="bg1"/>
                </a:solidFill>
                <a:effectLst>
                  <a:outerShdw blurRad="38100" dist="38100" dir="2700000" algn="tl">
                    <a:srgbClr val="000000">
                      <a:alpha val="43137"/>
                    </a:srgbClr>
                  </a:outerShdw>
                </a:effectLst>
              </a:rPr>
              <a:t> = [10, 22, 44, 23, 4]</a:t>
            </a:r>
          </a:p>
          <a:p>
            <a:r>
              <a:rPr lang="en-IN" sz="2800" b="1" dirty="0" smtClean="0">
                <a:solidFill>
                  <a:schemeClr val="bg1"/>
                </a:solidFill>
                <a:effectLst>
                  <a:outerShdw blurRad="38100" dist="38100" dir="2700000" algn="tl">
                    <a:srgbClr val="000000">
                      <a:alpha val="43137"/>
                    </a:srgbClr>
                  </a:outerShdw>
                </a:effectLst>
              </a:rPr>
              <a:t>       </a:t>
            </a:r>
            <a:r>
              <a:rPr lang="en-IN" sz="2800" b="1" dirty="0" err="1" smtClean="0">
                <a:solidFill>
                  <a:schemeClr val="bg1"/>
                </a:solidFill>
                <a:effectLst>
                  <a:outerShdw blurRad="38100" dist="38100" dir="2700000" algn="tl">
                    <a:srgbClr val="000000">
                      <a:alpha val="43137"/>
                    </a:srgbClr>
                  </a:outerShdw>
                </a:effectLst>
              </a:rPr>
              <a:t>new_list</a:t>
            </a:r>
            <a:r>
              <a:rPr lang="en-IN" sz="2800" b="1" dirty="0" smtClean="0">
                <a:solidFill>
                  <a:schemeClr val="bg1"/>
                </a:solidFill>
                <a:effectLst>
                  <a:outerShdw blurRad="38100" dist="38100" dir="2700000" algn="tl">
                    <a:srgbClr val="000000">
                      <a:alpha val="43137"/>
                    </a:srgbClr>
                  </a:outerShdw>
                </a:effectLst>
              </a:rPr>
              <a:t> = list(</a:t>
            </a:r>
            <a:r>
              <a:rPr lang="en-IN" sz="2800" b="1" dirty="0" err="1" smtClean="0">
                <a:solidFill>
                  <a:schemeClr val="bg1"/>
                </a:solidFill>
                <a:effectLst>
                  <a:outerShdw blurRad="38100" dist="38100" dir="2700000" algn="tl">
                    <a:srgbClr val="000000">
                      <a:alpha val="43137"/>
                    </a:srgbClr>
                  </a:outerShdw>
                </a:effectLst>
              </a:rPr>
              <a:t>original_list</a:t>
            </a:r>
            <a:r>
              <a:rPr lang="en-IN" sz="2800" b="1" dirty="0" smtClean="0">
                <a:solidFill>
                  <a:schemeClr val="bg1"/>
                </a:solidFill>
                <a:effectLst>
                  <a:outerShdw blurRad="38100" dist="38100" dir="2700000" algn="tl">
                    <a:srgbClr val="000000">
                      <a:alpha val="43137"/>
                    </a:srgbClr>
                  </a:outerShdw>
                </a:effectLst>
              </a:rPr>
              <a:t>)</a:t>
            </a:r>
          </a:p>
          <a:p>
            <a:r>
              <a:rPr lang="en-IN" sz="2800" b="1" dirty="0" smtClean="0">
                <a:solidFill>
                  <a:schemeClr val="bg1"/>
                </a:solidFill>
                <a:effectLst>
                  <a:outerShdw blurRad="38100" dist="38100" dir="2700000" algn="tl">
                    <a:srgbClr val="000000">
                      <a:alpha val="43137"/>
                    </a:srgbClr>
                  </a:outerShdw>
                </a:effectLst>
              </a:rPr>
              <a:t>        print(</a:t>
            </a:r>
            <a:r>
              <a:rPr lang="en-IN" sz="2800" b="1" dirty="0" err="1" smtClean="0">
                <a:solidFill>
                  <a:schemeClr val="bg1"/>
                </a:solidFill>
                <a:effectLst>
                  <a:outerShdw blurRad="38100" dist="38100" dir="2700000" algn="tl">
                    <a:srgbClr val="000000">
                      <a:alpha val="43137"/>
                    </a:srgbClr>
                  </a:outerShdw>
                </a:effectLst>
              </a:rPr>
              <a:t>original_list</a:t>
            </a:r>
            <a:r>
              <a:rPr lang="en-IN" sz="2800" b="1" dirty="0" smtClean="0">
                <a:solidFill>
                  <a:schemeClr val="bg1"/>
                </a:solidFill>
                <a:effectLst>
                  <a:outerShdw blurRad="38100" dist="38100" dir="2700000" algn="tl">
                    <a:srgbClr val="000000">
                      <a:alpha val="43137"/>
                    </a:srgbClr>
                  </a:outerShdw>
                </a:effectLst>
              </a:rPr>
              <a:t>)</a:t>
            </a:r>
          </a:p>
          <a:p>
            <a:r>
              <a:rPr lang="en-IN" sz="2800" b="1" dirty="0" smtClean="0">
                <a:solidFill>
                  <a:schemeClr val="bg1"/>
                </a:solidFill>
                <a:effectLst>
                  <a:outerShdw blurRad="38100" dist="38100" dir="2700000" algn="tl">
                    <a:srgbClr val="000000">
                      <a:alpha val="43137"/>
                    </a:srgbClr>
                  </a:outerShdw>
                </a:effectLst>
              </a:rPr>
              <a:t>        print(</a:t>
            </a:r>
            <a:r>
              <a:rPr lang="en-IN" sz="2800" b="1" dirty="0" err="1" smtClean="0">
                <a:solidFill>
                  <a:schemeClr val="bg1"/>
                </a:solidFill>
                <a:effectLst>
                  <a:outerShdw blurRad="38100" dist="38100" dir="2700000" algn="tl">
                    <a:srgbClr val="000000">
                      <a:alpha val="43137"/>
                    </a:srgbClr>
                  </a:outerShdw>
                </a:effectLst>
              </a:rPr>
              <a:t>new_list</a:t>
            </a:r>
            <a:r>
              <a:rPr lang="en-IN" sz="2800" b="1" dirty="0" smtClean="0">
                <a:solidFill>
                  <a:schemeClr val="bg1"/>
                </a:solidFill>
                <a:effectLst>
                  <a:outerShdw blurRad="38100" dist="38100" dir="2700000" algn="tl">
                    <a:srgbClr val="000000">
                      <a:alpha val="43137"/>
                    </a:srgbClr>
                  </a:outerShdw>
                </a:effectLst>
              </a:rPr>
              <a:t>)</a:t>
            </a:r>
          </a:p>
          <a:p>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545" y="1124744"/>
            <a:ext cx="7016195" cy="1143000"/>
          </a:xfrm>
        </p:spPr>
        <p:txBody>
          <a:bodyPr/>
          <a:lstStyle/>
          <a:p>
            <a:r>
              <a:rPr lang="en-US" dirty="0" smtClean="0"/>
              <a:t>Output:</a:t>
            </a:r>
            <a:endParaRPr lang="en-US" dirty="0"/>
          </a:p>
        </p:txBody>
      </p:sp>
      <p:sp>
        <p:nvSpPr>
          <p:cNvPr id="3" name="Content Placeholder 2"/>
          <p:cNvSpPr>
            <a:spLocks noGrp="1"/>
          </p:cNvSpPr>
          <p:nvPr>
            <p:ph idx="1"/>
          </p:nvPr>
        </p:nvSpPr>
        <p:spPr>
          <a:xfrm>
            <a:off x="1831544" y="2132856"/>
            <a:ext cx="7016195" cy="4275740"/>
          </a:xfrm>
        </p:spPr>
        <p:txBody>
          <a:bodyPr/>
          <a:lstStyle/>
          <a:p>
            <a:r>
              <a:rPr lang="en-US" dirty="0"/>
              <a:t>[10, 22, 44, 23, 4]</a:t>
            </a:r>
          </a:p>
          <a:p>
            <a:r>
              <a:rPr lang="en-US" dirty="0"/>
              <a:t>[10, 22, 44, 23, 4]</a:t>
            </a:r>
          </a:p>
        </p:txBody>
      </p:sp>
    </p:spTree>
    <p:extLst>
      <p:ext uri="{BB962C8B-B14F-4D97-AF65-F5344CB8AC3E}">
        <p14:creationId xmlns:p14="http://schemas.microsoft.com/office/powerpoint/2010/main" val="41147792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57422" y="2714620"/>
            <a:ext cx="5715040"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PROGRAMS ON LISTS</a:t>
            </a:r>
          </a:p>
        </p:txBody>
      </p:sp>
      <p:sp>
        <p:nvSpPr>
          <p:cNvPr id="3" name="Rectangle 2"/>
          <p:cNvSpPr/>
          <p:nvPr/>
        </p:nvSpPr>
        <p:spPr>
          <a:xfrm>
            <a:off x="2071670" y="3929066"/>
            <a:ext cx="635798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AVERAGE PROGRAMS ON LISTS</a:t>
            </a:r>
          </a:p>
        </p:txBody>
      </p:sp>
    </p:spTree>
    <p:extLst>
      <p:ext uri="{BB962C8B-B14F-4D97-AF65-F5344CB8AC3E}">
        <p14:creationId xmlns:p14="http://schemas.microsoft.com/office/powerpoint/2010/main" val="110163387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57158" y="357166"/>
            <a:ext cx="635798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 AVERAGE PROGRAMS ON LISTS</a:t>
            </a:r>
          </a:p>
        </p:txBody>
      </p:sp>
      <p:sp>
        <p:nvSpPr>
          <p:cNvPr id="91137" name="Rectangle 1"/>
          <p:cNvSpPr>
            <a:spLocks noChangeArrowheads="1"/>
          </p:cNvSpPr>
          <p:nvPr/>
        </p:nvSpPr>
        <p:spPr bwMode="auto">
          <a:xfrm>
            <a:off x="1142976" y="949844"/>
            <a:ext cx="778674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IN" sz="2800" b="1" dirty="0" smtClean="0">
                <a:solidFill>
                  <a:srgbClr val="FFFF00"/>
                </a:solidFill>
                <a:effectLst>
                  <a:outerShdw blurRad="38100" dist="38100" dir="2700000" algn="tl">
                    <a:srgbClr val="000000">
                      <a:alpha val="43137"/>
                    </a:srgbClr>
                  </a:outerShdw>
                </a:effectLst>
              </a:rPr>
              <a:t> 5. Write a Python function that takes two lists and returns True if they have at least one common member.  </a:t>
            </a:r>
          </a:p>
          <a:p>
            <a:r>
              <a:rPr lang="en-IN" sz="2800" b="1" dirty="0" smtClean="0">
                <a:solidFill>
                  <a:schemeClr val="bg1">
                    <a:lumMod val="95000"/>
                  </a:schemeClr>
                </a:solidFill>
                <a:effectLst>
                  <a:outerShdw blurRad="38100" dist="38100" dir="2700000" algn="tl">
                    <a:srgbClr val="000000">
                      <a:alpha val="43137"/>
                    </a:srgbClr>
                  </a:outerShdw>
                </a:effectLst>
              </a:rPr>
              <a:t> </a:t>
            </a:r>
          </a:p>
          <a:p>
            <a:r>
              <a:rPr lang="en-IN" sz="2800" b="1" dirty="0" smtClean="0">
                <a:solidFill>
                  <a:schemeClr val="bg1">
                    <a:lumMod val="95000"/>
                  </a:schemeClr>
                </a:solidFill>
                <a:effectLst>
                  <a:outerShdw blurRad="38100" dist="38100" dir="2700000" algn="tl">
                    <a:srgbClr val="000000">
                      <a:alpha val="43137"/>
                    </a:srgbClr>
                  </a:outerShdw>
                </a:effectLst>
              </a:rPr>
              <a:t>def </a:t>
            </a:r>
            <a:r>
              <a:rPr lang="en-IN" sz="2800" b="1" dirty="0" err="1" smtClean="0">
                <a:solidFill>
                  <a:schemeClr val="bg1">
                    <a:lumMod val="95000"/>
                  </a:schemeClr>
                </a:solidFill>
                <a:effectLst>
                  <a:outerShdw blurRad="38100" dist="38100" dir="2700000" algn="tl">
                    <a:srgbClr val="000000">
                      <a:alpha val="43137"/>
                    </a:srgbClr>
                  </a:outerShdw>
                </a:effectLst>
              </a:rPr>
              <a:t>common_data</a:t>
            </a:r>
            <a:r>
              <a:rPr lang="en-IN" sz="2800" b="1" dirty="0" smtClean="0">
                <a:solidFill>
                  <a:schemeClr val="bg1">
                    <a:lumMod val="95000"/>
                  </a:schemeClr>
                </a:solidFill>
                <a:effectLst>
                  <a:outerShdw blurRad="38100" dist="38100" dir="2700000" algn="tl">
                    <a:srgbClr val="000000">
                      <a:alpha val="43137"/>
                    </a:srgbClr>
                  </a:outerShdw>
                </a:effectLst>
              </a:rPr>
              <a:t>(list1, list2):</a:t>
            </a:r>
          </a:p>
          <a:p>
            <a:r>
              <a:rPr lang="en-IN" sz="2800" b="1" dirty="0" smtClean="0">
                <a:solidFill>
                  <a:schemeClr val="bg1">
                    <a:lumMod val="95000"/>
                  </a:schemeClr>
                </a:solidFill>
                <a:effectLst>
                  <a:outerShdw blurRad="38100" dist="38100" dir="2700000" algn="tl">
                    <a:srgbClr val="000000">
                      <a:alpha val="43137"/>
                    </a:srgbClr>
                  </a:outerShdw>
                </a:effectLst>
              </a:rPr>
              <a:t>     result = False</a:t>
            </a:r>
          </a:p>
          <a:p>
            <a:r>
              <a:rPr lang="en-IN" sz="2800" b="1" dirty="0" smtClean="0">
                <a:solidFill>
                  <a:schemeClr val="bg1">
                    <a:lumMod val="95000"/>
                  </a:schemeClr>
                </a:solidFill>
                <a:effectLst>
                  <a:outerShdw blurRad="38100" dist="38100" dir="2700000" algn="tl">
                    <a:srgbClr val="000000">
                      <a:alpha val="43137"/>
                    </a:srgbClr>
                  </a:outerShdw>
                </a:effectLst>
              </a:rPr>
              <a:t>     for x in list1:</a:t>
            </a:r>
          </a:p>
          <a:p>
            <a:r>
              <a:rPr lang="en-IN" sz="2800" b="1" dirty="0" smtClean="0">
                <a:solidFill>
                  <a:schemeClr val="bg1">
                    <a:lumMod val="95000"/>
                  </a:schemeClr>
                </a:solidFill>
                <a:effectLst>
                  <a:outerShdw blurRad="38100" dist="38100" dir="2700000" algn="tl">
                    <a:srgbClr val="000000">
                      <a:alpha val="43137"/>
                    </a:srgbClr>
                  </a:outerShdw>
                </a:effectLst>
              </a:rPr>
              <a:t>         for y in list2:</a:t>
            </a:r>
          </a:p>
          <a:p>
            <a:r>
              <a:rPr lang="en-IN" sz="2800" b="1" dirty="0" smtClean="0">
                <a:solidFill>
                  <a:schemeClr val="bg1">
                    <a:lumMod val="95000"/>
                  </a:schemeClr>
                </a:solidFill>
                <a:effectLst>
                  <a:outerShdw blurRad="38100" dist="38100" dir="2700000" algn="tl">
                    <a:srgbClr val="000000">
                      <a:alpha val="43137"/>
                    </a:srgbClr>
                  </a:outerShdw>
                </a:effectLst>
              </a:rPr>
              <a:t>             if x == y:</a:t>
            </a:r>
          </a:p>
          <a:p>
            <a:r>
              <a:rPr lang="en-IN" sz="2800" b="1" dirty="0" smtClean="0">
                <a:solidFill>
                  <a:schemeClr val="bg1">
                    <a:lumMod val="95000"/>
                  </a:schemeClr>
                </a:solidFill>
                <a:effectLst>
                  <a:outerShdw blurRad="38100" dist="38100" dir="2700000" algn="tl">
                    <a:srgbClr val="000000">
                      <a:alpha val="43137"/>
                    </a:srgbClr>
                  </a:outerShdw>
                </a:effectLst>
              </a:rPr>
              <a:t>                 result = True</a:t>
            </a:r>
          </a:p>
          <a:p>
            <a:r>
              <a:rPr lang="en-IN" sz="2800" b="1" dirty="0" smtClean="0">
                <a:solidFill>
                  <a:schemeClr val="bg1">
                    <a:lumMod val="95000"/>
                  </a:schemeClr>
                </a:solidFill>
                <a:effectLst>
                  <a:outerShdw blurRad="38100" dist="38100" dir="2700000" algn="tl">
                    <a:srgbClr val="000000">
                      <a:alpha val="43137"/>
                    </a:srgbClr>
                  </a:outerShdw>
                </a:effectLst>
              </a:rPr>
              <a:t>                 return result</a:t>
            </a:r>
          </a:p>
          <a:p>
            <a:r>
              <a:rPr lang="en-IN" sz="2800" b="1" dirty="0" smtClean="0">
                <a:solidFill>
                  <a:schemeClr val="bg1">
                    <a:lumMod val="95000"/>
                  </a:schemeClr>
                </a:solidFill>
                <a:effectLst>
                  <a:outerShdw blurRad="38100" dist="38100" dir="2700000" algn="tl">
                    <a:srgbClr val="000000">
                      <a:alpha val="43137"/>
                    </a:srgbClr>
                  </a:outerShdw>
                </a:effectLst>
              </a:rPr>
              <a:t>print(</a:t>
            </a:r>
            <a:r>
              <a:rPr lang="en-IN" sz="2800" b="1" dirty="0" err="1" smtClean="0">
                <a:solidFill>
                  <a:schemeClr val="bg1">
                    <a:lumMod val="95000"/>
                  </a:schemeClr>
                </a:solidFill>
                <a:effectLst>
                  <a:outerShdw blurRad="38100" dist="38100" dir="2700000" algn="tl">
                    <a:srgbClr val="000000">
                      <a:alpha val="43137"/>
                    </a:srgbClr>
                  </a:outerShdw>
                </a:effectLst>
              </a:rPr>
              <a:t>common_data</a:t>
            </a:r>
            <a:r>
              <a:rPr lang="en-IN" sz="2800" b="1" dirty="0" smtClean="0">
                <a:solidFill>
                  <a:schemeClr val="bg1">
                    <a:lumMod val="95000"/>
                  </a:schemeClr>
                </a:solidFill>
                <a:effectLst>
                  <a:outerShdw blurRad="38100" dist="38100" dir="2700000" algn="tl">
                    <a:srgbClr val="000000">
                      <a:alpha val="43137"/>
                    </a:srgbClr>
                  </a:outerShdw>
                </a:effectLst>
              </a:rPr>
              <a:t>([1,2,3,4,5], [5,6,7,8,9]))</a:t>
            </a:r>
          </a:p>
          <a:p>
            <a:r>
              <a:rPr lang="en-IN" sz="2800" b="1" dirty="0" smtClean="0">
                <a:solidFill>
                  <a:schemeClr val="bg1">
                    <a:lumMod val="95000"/>
                  </a:schemeClr>
                </a:solidFill>
                <a:effectLst>
                  <a:outerShdw blurRad="38100" dist="38100" dir="2700000" algn="tl">
                    <a:srgbClr val="000000">
                      <a:alpha val="43137"/>
                    </a:srgbClr>
                  </a:outerShdw>
                </a:effectLst>
              </a:rPr>
              <a:t>print(</a:t>
            </a:r>
            <a:r>
              <a:rPr lang="en-IN" sz="2800" b="1" dirty="0" err="1" smtClean="0">
                <a:solidFill>
                  <a:schemeClr val="bg1">
                    <a:lumMod val="95000"/>
                  </a:schemeClr>
                </a:solidFill>
                <a:effectLst>
                  <a:outerShdw blurRad="38100" dist="38100" dir="2700000" algn="tl">
                    <a:srgbClr val="000000">
                      <a:alpha val="43137"/>
                    </a:srgbClr>
                  </a:outerShdw>
                </a:effectLst>
              </a:rPr>
              <a:t>common_data</a:t>
            </a:r>
            <a:r>
              <a:rPr lang="en-IN" sz="2800" b="1" dirty="0" smtClean="0">
                <a:solidFill>
                  <a:schemeClr val="bg1">
                    <a:lumMod val="95000"/>
                  </a:schemeClr>
                </a:solidFill>
                <a:effectLst>
                  <a:outerShdw blurRad="38100" dist="38100" dir="2700000" algn="tl">
                    <a:srgbClr val="000000">
                      <a:alpha val="43137"/>
                    </a:srgbClr>
                  </a:outerShdw>
                </a:effectLst>
              </a:rPr>
              <a:t>([1,2,3,4,5], [6,7,8,9]))</a:t>
            </a:r>
            <a:endParaRPr lang="en-IN" sz="2800" b="1"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68760"/>
            <a:ext cx="7016195" cy="1143000"/>
          </a:xfrm>
        </p:spPr>
        <p:txBody>
          <a:bodyPr/>
          <a:lstStyle/>
          <a:p>
            <a:r>
              <a:rPr lang="en-US" dirty="0" smtClean="0"/>
              <a:t>Output:</a:t>
            </a:r>
            <a:endParaRPr lang="en-US" dirty="0"/>
          </a:p>
        </p:txBody>
      </p:sp>
      <p:sp>
        <p:nvSpPr>
          <p:cNvPr id="3" name="Content Placeholder 2"/>
          <p:cNvSpPr>
            <a:spLocks noGrp="1"/>
          </p:cNvSpPr>
          <p:nvPr>
            <p:ph idx="1"/>
          </p:nvPr>
        </p:nvSpPr>
        <p:spPr>
          <a:xfrm>
            <a:off x="87159" y="2132856"/>
            <a:ext cx="7016195" cy="4275740"/>
          </a:xfrm>
        </p:spPr>
        <p:txBody>
          <a:bodyPr/>
          <a:lstStyle/>
          <a:p>
            <a:r>
              <a:rPr lang="en-US" dirty="0"/>
              <a:t>True</a:t>
            </a:r>
          </a:p>
          <a:p>
            <a:r>
              <a:rPr lang="en-US" dirty="0"/>
              <a:t>None</a:t>
            </a:r>
          </a:p>
        </p:txBody>
      </p:sp>
    </p:spTree>
    <p:extLst>
      <p:ext uri="{BB962C8B-B14F-4D97-AF65-F5344CB8AC3E}">
        <p14:creationId xmlns:p14="http://schemas.microsoft.com/office/powerpoint/2010/main" val="114884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1762205"/>
            <a:ext cx="7429552" cy="4524315"/>
          </a:xfrm>
          <a:prstGeom prst="rect">
            <a:avLst/>
          </a:prstGeom>
        </p:spPr>
        <p:txBody>
          <a:bodyPr wrap="square">
            <a:spAutoFit/>
          </a:bodyPr>
          <a:lstStyle/>
          <a:p>
            <a:pPr algn="just">
              <a:buNone/>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chemeClr val="bg1">
                    <a:lumMod val="95000"/>
                  </a:schemeClr>
                </a:solidFill>
                <a:effectLst>
                  <a:outerShdw blurRad="38100" dist="38100" dir="2700000" algn="tl">
                    <a:srgbClr val="000000">
                      <a:alpha val="43137"/>
                    </a:srgbClr>
                  </a:outerShdw>
                </a:effectLst>
              </a:rPr>
              <a:t>	</a:t>
            </a:r>
            <a:r>
              <a:rPr lang="en-IN" sz="3200" b="1" dirty="0" smtClean="0">
                <a:solidFill>
                  <a:schemeClr val="bg1">
                    <a:lumMod val="95000"/>
                  </a:schemeClr>
                </a:solidFill>
                <a:effectLst>
                  <a:outerShdw blurRad="38100" dist="38100" dir="2700000" algn="tl">
                    <a:srgbClr val="000000">
                      <a:alpha val="43137"/>
                    </a:srgbClr>
                  </a:outerShdw>
                </a:effectLst>
              </a:rPr>
              <a:t>Like a String, list also is sequence data type. It is an ordered set of values enclosed in square brackets []. Values in the list can be modified, i.e. it is mutable. As it is set of values, we can use index in square brackets [] to identify a value belonging to it. The values that make up a list are called its elements, and they can be of any type.</a:t>
            </a:r>
          </a:p>
        </p:txBody>
      </p:sp>
      <p:sp>
        <p:nvSpPr>
          <p:cNvPr id="4" name="Rectangle 3"/>
          <p:cNvSpPr/>
          <p:nvPr/>
        </p:nvSpPr>
        <p:spPr>
          <a:xfrm>
            <a:off x="2714612" y="500042"/>
            <a:ext cx="492922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IN" sz="3600" b="1" dirty="0" smtClean="0">
                <a:solidFill>
                  <a:srgbClr val="FFFF00"/>
                </a:solidFill>
                <a:effectLst>
                  <a:outerShdw blurRad="38100" dist="38100" dir="2700000" algn="tl">
                    <a:srgbClr val="000000">
                      <a:alpha val="43137"/>
                    </a:srgbClr>
                  </a:outerShdw>
                </a:effectLst>
              </a:rPr>
              <a:t>INTRODUCTION</a:t>
            </a:r>
            <a:endParaRPr lang="en-IN"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57158" y="357166"/>
            <a:ext cx="635798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 AVERAGE PROGRAMS ON LISTS</a:t>
            </a:r>
          </a:p>
        </p:txBody>
      </p:sp>
      <p:sp>
        <p:nvSpPr>
          <p:cNvPr id="91137" name="Rectangle 1"/>
          <p:cNvSpPr>
            <a:spLocks noChangeArrowheads="1"/>
          </p:cNvSpPr>
          <p:nvPr/>
        </p:nvSpPr>
        <p:spPr bwMode="auto">
          <a:xfrm>
            <a:off x="1142976" y="949844"/>
            <a:ext cx="778674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IN" sz="2800" b="1" dirty="0" smtClean="0">
                <a:solidFill>
                  <a:srgbClr val="FFFF00"/>
                </a:solidFill>
                <a:effectLst>
                  <a:outerShdw blurRad="38100" dist="38100" dir="2700000" algn="tl">
                    <a:srgbClr val="000000">
                      <a:alpha val="43137"/>
                    </a:srgbClr>
                  </a:outerShdw>
                </a:effectLst>
              </a:rPr>
              <a:t>6. Write a Python program to generate and print a list of first and last 5 elements where the values are square of numbers between 1 and 30 (both included).  </a:t>
            </a:r>
          </a:p>
          <a:p>
            <a:r>
              <a:rPr lang="en-IN" sz="2800" dirty="0" smtClean="0">
                <a:solidFill>
                  <a:srgbClr val="FFFF00"/>
                </a:solidFill>
              </a:rPr>
              <a:t> </a:t>
            </a:r>
            <a:endParaRPr lang="en-IN" sz="2800" b="1" dirty="0" smtClean="0">
              <a:solidFill>
                <a:schemeClr val="bg1"/>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def </a:t>
            </a:r>
            <a:r>
              <a:rPr lang="en-IN" sz="2800" b="1" dirty="0" err="1" smtClean="0">
                <a:solidFill>
                  <a:schemeClr val="bg1"/>
                </a:solidFill>
                <a:effectLst>
                  <a:outerShdw blurRad="38100" dist="38100" dir="2700000" algn="tl">
                    <a:srgbClr val="000000">
                      <a:alpha val="43137"/>
                    </a:srgbClr>
                  </a:outerShdw>
                </a:effectLst>
              </a:rPr>
              <a:t>printValues</a:t>
            </a:r>
            <a:r>
              <a:rPr lang="en-IN" sz="2800" b="1" dirty="0" smtClean="0">
                <a:solidFill>
                  <a:schemeClr val="bg1"/>
                </a:solidFill>
                <a:effectLst>
                  <a:outerShdw blurRad="38100" dist="38100" dir="2700000" algn="tl">
                    <a:srgbClr val="000000">
                      <a:alpha val="43137"/>
                    </a:srgbClr>
                  </a:outerShdw>
                </a:effectLst>
              </a:rPr>
              <a:t>():</a:t>
            </a:r>
          </a:p>
          <a:p>
            <a:r>
              <a:rPr lang="en-IN" sz="2800" b="1" dirty="0" smtClean="0">
                <a:solidFill>
                  <a:schemeClr val="bg1"/>
                </a:solidFill>
                <a:effectLst>
                  <a:outerShdw blurRad="38100" dist="38100" dir="2700000" algn="tl">
                    <a:srgbClr val="000000">
                      <a:alpha val="43137"/>
                    </a:srgbClr>
                  </a:outerShdw>
                </a:effectLst>
              </a:rPr>
              <a:t>	l = list()</a:t>
            </a:r>
          </a:p>
          <a:p>
            <a:r>
              <a:rPr lang="en-IN" sz="2800" b="1" dirty="0" smtClean="0">
                <a:solidFill>
                  <a:schemeClr val="bg1"/>
                </a:solidFill>
                <a:effectLst>
                  <a:outerShdw blurRad="38100" dist="38100" dir="2700000" algn="tl">
                    <a:srgbClr val="000000">
                      <a:alpha val="43137"/>
                    </a:srgbClr>
                  </a:outerShdw>
                </a:effectLst>
              </a:rPr>
              <a:t>	for </a:t>
            </a:r>
            <a:r>
              <a:rPr lang="en-IN" sz="2800" b="1" dirty="0" err="1" smtClean="0">
                <a:solidFill>
                  <a:schemeClr val="bg1"/>
                </a:solidFill>
                <a:effectLst>
                  <a:outerShdw blurRad="38100" dist="38100" dir="2700000" algn="tl">
                    <a:srgbClr val="000000">
                      <a:alpha val="43137"/>
                    </a:srgbClr>
                  </a:outerShdw>
                </a:effectLst>
              </a:rPr>
              <a:t>i</a:t>
            </a:r>
            <a:r>
              <a:rPr lang="en-IN" sz="2800" b="1" dirty="0" smtClean="0">
                <a:solidFill>
                  <a:schemeClr val="bg1"/>
                </a:solidFill>
                <a:effectLst>
                  <a:outerShdw blurRad="38100" dist="38100" dir="2700000" algn="tl">
                    <a:srgbClr val="000000">
                      <a:alpha val="43137"/>
                    </a:srgbClr>
                  </a:outerShdw>
                </a:effectLst>
              </a:rPr>
              <a:t> in range(1,21):</a:t>
            </a:r>
          </a:p>
          <a:p>
            <a:r>
              <a:rPr lang="en-IN" sz="2800" b="1" dirty="0" smtClean="0">
                <a:solidFill>
                  <a:schemeClr val="bg1"/>
                </a:solidFill>
                <a:effectLst>
                  <a:outerShdw blurRad="38100" dist="38100" dir="2700000" algn="tl">
                    <a:srgbClr val="000000">
                      <a:alpha val="43137"/>
                    </a:srgbClr>
                  </a:outerShdw>
                </a:effectLst>
              </a:rPr>
              <a:t>		</a:t>
            </a:r>
            <a:r>
              <a:rPr lang="en-IN" sz="2800" b="1" dirty="0" err="1" smtClean="0">
                <a:solidFill>
                  <a:schemeClr val="bg1"/>
                </a:solidFill>
                <a:effectLst>
                  <a:outerShdw blurRad="38100" dist="38100" dir="2700000" algn="tl">
                    <a:srgbClr val="000000">
                      <a:alpha val="43137"/>
                    </a:srgbClr>
                  </a:outerShdw>
                </a:effectLst>
              </a:rPr>
              <a:t>l.append</a:t>
            </a:r>
            <a:r>
              <a:rPr lang="en-IN" sz="2800" b="1" dirty="0" smtClean="0">
                <a:solidFill>
                  <a:schemeClr val="bg1"/>
                </a:solidFill>
                <a:effectLst>
                  <a:outerShdw blurRad="38100" dist="38100" dir="2700000" algn="tl">
                    <a:srgbClr val="000000">
                      <a:alpha val="43137"/>
                    </a:srgbClr>
                  </a:outerShdw>
                </a:effectLst>
              </a:rPr>
              <a:t>(</a:t>
            </a:r>
            <a:r>
              <a:rPr lang="en-IN" sz="2800" b="1" dirty="0" err="1" smtClean="0">
                <a:solidFill>
                  <a:schemeClr val="bg1"/>
                </a:solidFill>
                <a:effectLst>
                  <a:outerShdw blurRad="38100" dist="38100" dir="2700000" algn="tl">
                    <a:srgbClr val="000000">
                      <a:alpha val="43137"/>
                    </a:srgbClr>
                  </a:outerShdw>
                </a:effectLst>
              </a:rPr>
              <a:t>i</a:t>
            </a:r>
            <a:r>
              <a:rPr lang="en-IN" sz="2800" b="1" dirty="0" smtClean="0">
                <a:solidFill>
                  <a:schemeClr val="bg1"/>
                </a:solidFill>
                <a:effectLst>
                  <a:outerShdw blurRad="38100" dist="38100" dir="2700000" algn="tl">
                    <a:srgbClr val="000000">
                      <a:alpha val="43137"/>
                    </a:srgbClr>
                  </a:outerShdw>
                </a:effectLst>
              </a:rPr>
              <a:t>**2)</a:t>
            </a:r>
          </a:p>
          <a:p>
            <a:r>
              <a:rPr lang="en-IN" sz="2800" b="1" dirty="0" smtClean="0">
                <a:solidFill>
                  <a:schemeClr val="bg1"/>
                </a:solidFill>
                <a:effectLst>
                  <a:outerShdw blurRad="38100" dist="38100" dir="2700000" algn="tl">
                    <a:srgbClr val="000000">
                      <a:alpha val="43137"/>
                    </a:srgbClr>
                  </a:outerShdw>
                </a:effectLst>
              </a:rPr>
              <a:t>	print(l[:5])</a:t>
            </a:r>
          </a:p>
          <a:p>
            <a:r>
              <a:rPr lang="en-IN" sz="2800" b="1" dirty="0" smtClean="0">
                <a:solidFill>
                  <a:schemeClr val="bg1"/>
                </a:solidFill>
                <a:effectLst>
                  <a:outerShdw blurRad="38100" dist="38100" dir="2700000" algn="tl">
                    <a:srgbClr val="000000">
                      <a:alpha val="43137"/>
                    </a:srgbClr>
                  </a:outerShdw>
                </a:effectLst>
              </a:rPr>
              <a:t>	print(l[-5:])</a:t>
            </a:r>
          </a:p>
          <a:p>
            <a:r>
              <a:rPr lang="en-IN" sz="2800" b="1" dirty="0" smtClean="0">
                <a:solidFill>
                  <a:schemeClr val="bg1"/>
                </a:solidFill>
                <a:effectLst>
                  <a:outerShdw blurRad="38100" dist="38100" dir="2700000" algn="tl">
                    <a:srgbClr val="000000">
                      <a:alpha val="43137"/>
                    </a:srgbClr>
                  </a:outerShdw>
                </a:effectLst>
              </a:rPr>
              <a:t> </a:t>
            </a:r>
          </a:p>
          <a:p>
            <a:r>
              <a:rPr lang="en-IN" sz="2800" b="1" dirty="0" err="1" smtClean="0">
                <a:solidFill>
                  <a:schemeClr val="bg1"/>
                </a:solidFill>
                <a:effectLst>
                  <a:outerShdw blurRad="38100" dist="38100" dir="2700000" algn="tl">
                    <a:srgbClr val="000000">
                      <a:alpha val="43137"/>
                    </a:srgbClr>
                  </a:outerShdw>
                </a:effectLst>
              </a:rPr>
              <a:t>printValues</a:t>
            </a:r>
            <a:r>
              <a:rPr lang="en-IN" sz="2800" b="1" dirty="0" smtClean="0">
                <a:solidFill>
                  <a:schemeClr val="bg1"/>
                </a:solidFill>
                <a:effectLst>
                  <a:outerShdw blurRad="38100" dist="38100" dir="2700000" algn="tl">
                    <a:srgbClr val="000000">
                      <a:alpha val="43137"/>
                    </a:srgbClr>
                  </a:outerShdw>
                </a:effectLst>
              </a:rPr>
              <a:t>()</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7016195" cy="1143000"/>
          </a:xfrm>
        </p:spPr>
        <p:txBody>
          <a:bodyPr/>
          <a:lstStyle/>
          <a:p>
            <a:endParaRPr lang="en-US"/>
          </a:p>
        </p:txBody>
      </p:sp>
      <p:sp>
        <p:nvSpPr>
          <p:cNvPr id="3" name="Content Placeholder 2"/>
          <p:cNvSpPr>
            <a:spLocks noGrp="1"/>
          </p:cNvSpPr>
          <p:nvPr>
            <p:ph idx="1"/>
          </p:nvPr>
        </p:nvSpPr>
        <p:spPr>
          <a:xfrm>
            <a:off x="323528" y="1196752"/>
            <a:ext cx="7160211" cy="5832648"/>
          </a:xfrm>
        </p:spPr>
        <p:txBody>
          <a:bodyPr>
            <a:normAutofit fontScale="55000" lnSpcReduction="20000"/>
          </a:bodyPr>
          <a:lstStyle/>
          <a:p>
            <a:r>
              <a:rPr lang="en-US" sz="3400" dirty="0">
                <a:latin typeface="Algerian" panose="04020705040A02060702" pitchFamily="82" charset="0"/>
              </a:rPr>
              <a:t>[1]</a:t>
            </a:r>
          </a:p>
          <a:p>
            <a:r>
              <a:rPr lang="en-US" sz="3400" dirty="0">
                <a:latin typeface="Algerian" panose="04020705040A02060702" pitchFamily="82" charset="0"/>
              </a:rPr>
              <a:t>[1]</a:t>
            </a:r>
          </a:p>
          <a:p>
            <a:r>
              <a:rPr lang="en-US" sz="3400" dirty="0">
                <a:latin typeface="Algerian" panose="04020705040A02060702" pitchFamily="82" charset="0"/>
              </a:rPr>
              <a:t>[1, 4]</a:t>
            </a:r>
          </a:p>
          <a:p>
            <a:r>
              <a:rPr lang="en-US" sz="3400" dirty="0">
                <a:latin typeface="Algerian" panose="04020705040A02060702" pitchFamily="82" charset="0"/>
              </a:rPr>
              <a:t>[1, 4]</a:t>
            </a:r>
          </a:p>
          <a:p>
            <a:r>
              <a:rPr lang="en-US" sz="3400" dirty="0">
                <a:latin typeface="Algerian" panose="04020705040A02060702" pitchFamily="82" charset="0"/>
              </a:rPr>
              <a:t>[1, 4, 9]</a:t>
            </a:r>
          </a:p>
          <a:p>
            <a:r>
              <a:rPr lang="en-US" sz="3400" dirty="0">
                <a:latin typeface="Algerian" panose="04020705040A02060702" pitchFamily="82" charset="0"/>
              </a:rPr>
              <a:t>[1, 4, 9]</a:t>
            </a:r>
          </a:p>
          <a:p>
            <a:r>
              <a:rPr lang="en-US" sz="3400" dirty="0">
                <a:latin typeface="Algerian" panose="04020705040A02060702" pitchFamily="82" charset="0"/>
              </a:rPr>
              <a:t>[1, 4, 9, 16]</a:t>
            </a:r>
          </a:p>
          <a:p>
            <a:r>
              <a:rPr lang="en-US" sz="3400" dirty="0">
                <a:latin typeface="Algerian" panose="04020705040A02060702" pitchFamily="82" charset="0"/>
              </a:rPr>
              <a:t>[1, 4, 9, 16]</a:t>
            </a:r>
          </a:p>
          <a:p>
            <a:r>
              <a:rPr lang="en-US" sz="3400" dirty="0">
                <a:latin typeface="Algerian" panose="04020705040A02060702" pitchFamily="82" charset="0"/>
              </a:rPr>
              <a:t>[1, 4, 9, 16, 25]</a:t>
            </a:r>
          </a:p>
          <a:p>
            <a:r>
              <a:rPr lang="en-US" sz="3400" dirty="0">
                <a:latin typeface="Algerian" panose="04020705040A02060702" pitchFamily="82" charset="0"/>
              </a:rPr>
              <a:t>[1, 4, 9, 16, 25]</a:t>
            </a:r>
          </a:p>
          <a:p>
            <a:r>
              <a:rPr lang="en-US" sz="3400" dirty="0">
                <a:latin typeface="Algerian" panose="04020705040A02060702" pitchFamily="82" charset="0"/>
              </a:rPr>
              <a:t>[1, 4, 9, 16, 25]</a:t>
            </a:r>
          </a:p>
          <a:p>
            <a:r>
              <a:rPr lang="en-US" sz="3400" dirty="0">
                <a:latin typeface="Algerian" panose="04020705040A02060702" pitchFamily="82" charset="0"/>
              </a:rPr>
              <a:t>[4, 9, 16, 25, 36]</a:t>
            </a:r>
          </a:p>
          <a:p>
            <a:r>
              <a:rPr lang="en-US" sz="3400" dirty="0">
                <a:latin typeface="Algerian" panose="04020705040A02060702" pitchFamily="82" charset="0"/>
              </a:rPr>
              <a:t>[1, 4, 9, 16, 25]</a:t>
            </a:r>
          </a:p>
          <a:p>
            <a:r>
              <a:rPr lang="en-US" sz="3400" dirty="0">
                <a:latin typeface="Algerian" panose="04020705040A02060702" pitchFamily="82" charset="0"/>
              </a:rPr>
              <a:t>[9, 16, 25, 36, 49]</a:t>
            </a:r>
          </a:p>
          <a:p>
            <a:r>
              <a:rPr lang="en-US" sz="3400" dirty="0">
                <a:latin typeface="Algerian" panose="04020705040A02060702" pitchFamily="82" charset="0"/>
              </a:rPr>
              <a:t>[1, 4, 9, 16, 25]</a:t>
            </a:r>
          </a:p>
          <a:p>
            <a:r>
              <a:rPr lang="en-US" sz="3400" dirty="0">
                <a:latin typeface="Algerian" panose="04020705040A02060702" pitchFamily="82" charset="0"/>
              </a:rPr>
              <a:t>[16, 25, 36, 49, 64]</a:t>
            </a:r>
          </a:p>
          <a:p>
            <a:r>
              <a:rPr lang="en-US" sz="3400" dirty="0">
                <a:latin typeface="Algerian" panose="04020705040A02060702" pitchFamily="82" charset="0"/>
              </a:rPr>
              <a:t>[1, 4, 9, 16, 25]</a:t>
            </a:r>
          </a:p>
          <a:p>
            <a:r>
              <a:rPr lang="en-US" sz="3400" dirty="0">
                <a:latin typeface="Algerian" panose="04020705040A02060702" pitchFamily="82" charset="0"/>
              </a:rPr>
              <a:t>[25, 36, 49, 64, 81]</a:t>
            </a:r>
          </a:p>
          <a:p>
            <a:r>
              <a:rPr lang="en-US" sz="3400" dirty="0">
                <a:latin typeface="Algerian" panose="04020705040A02060702" pitchFamily="82" charset="0"/>
              </a:rPr>
              <a:t>[1, 4, 9, 16, 25]</a:t>
            </a:r>
          </a:p>
          <a:p>
            <a:r>
              <a:rPr lang="en-US" sz="3400" dirty="0">
                <a:latin typeface="Algerian" panose="04020705040A02060702" pitchFamily="82" charset="0"/>
              </a:rPr>
              <a:t>[36, 49, 64, 81, 100</a:t>
            </a:r>
            <a:r>
              <a:rPr lang="en-US" dirty="0" smtClean="0"/>
              <a:t>]</a:t>
            </a:r>
            <a:endParaRPr lang="en-US" dirty="0"/>
          </a:p>
        </p:txBody>
      </p:sp>
    </p:spTree>
    <p:extLst>
      <p:ext uri="{BB962C8B-B14F-4D97-AF65-F5344CB8AC3E}">
        <p14:creationId xmlns:p14="http://schemas.microsoft.com/office/powerpoint/2010/main" val="21124310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0324"/>
            <a:ext cx="7016195" cy="1143000"/>
          </a:xfrm>
        </p:spPr>
        <p:txBody>
          <a:bodyPr/>
          <a:lstStyle/>
          <a:p>
            <a:endParaRPr lang="en-US"/>
          </a:p>
        </p:txBody>
      </p:sp>
      <p:sp>
        <p:nvSpPr>
          <p:cNvPr id="3" name="Content Placeholder 2"/>
          <p:cNvSpPr>
            <a:spLocks noGrp="1"/>
          </p:cNvSpPr>
          <p:nvPr>
            <p:ph idx="1"/>
          </p:nvPr>
        </p:nvSpPr>
        <p:spPr>
          <a:xfrm>
            <a:off x="0" y="1700808"/>
            <a:ext cx="7915787" cy="5157192"/>
          </a:xfrm>
        </p:spPr>
        <p:txBody>
          <a:bodyPr>
            <a:normAutofit fontScale="55000" lnSpcReduction="20000"/>
          </a:bodyPr>
          <a:lstStyle/>
          <a:p>
            <a:r>
              <a:rPr lang="en-US" sz="2900" dirty="0">
                <a:latin typeface="Algerian" panose="04020705040A02060702" pitchFamily="82" charset="0"/>
              </a:rPr>
              <a:t>[1, 4, 9, 16, 25]</a:t>
            </a:r>
          </a:p>
          <a:p>
            <a:r>
              <a:rPr lang="en-US" sz="2900" dirty="0">
                <a:latin typeface="Algerian" panose="04020705040A02060702" pitchFamily="82" charset="0"/>
              </a:rPr>
              <a:t>[49, 64, 81, 100, 121]</a:t>
            </a:r>
          </a:p>
          <a:p>
            <a:r>
              <a:rPr lang="en-US" sz="2900" dirty="0">
                <a:latin typeface="Algerian" panose="04020705040A02060702" pitchFamily="82" charset="0"/>
              </a:rPr>
              <a:t>[1, 4, 9, 16, 25]</a:t>
            </a:r>
          </a:p>
          <a:p>
            <a:r>
              <a:rPr lang="en-US" sz="2900" dirty="0">
                <a:latin typeface="Algerian" panose="04020705040A02060702" pitchFamily="82" charset="0"/>
              </a:rPr>
              <a:t>[64, 81, 100, 121, 144]</a:t>
            </a:r>
          </a:p>
          <a:p>
            <a:r>
              <a:rPr lang="en-US" sz="2900" dirty="0">
                <a:latin typeface="Algerian" panose="04020705040A02060702" pitchFamily="82" charset="0"/>
              </a:rPr>
              <a:t>[1, 4, 9, 16, 25]</a:t>
            </a:r>
          </a:p>
          <a:p>
            <a:r>
              <a:rPr lang="en-US" sz="2900" dirty="0">
                <a:latin typeface="Algerian" panose="04020705040A02060702" pitchFamily="82" charset="0"/>
              </a:rPr>
              <a:t>[81, 100, 121, 144, 169]</a:t>
            </a:r>
          </a:p>
          <a:p>
            <a:r>
              <a:rPr lang="en-US" sz="2900" dirty="0">
                <a:latin typeface="Algerian" panose="04020705040A02060702" pitchFamily="82" charset="0"/>
              </a:rPr>
              <a:t>[1, 4, 9, 16, 25]</a:t>
            </a:r>
          </a:p>
          <a:p>
            <a:r>
              <a:rPr lang="en-US" sz="2900" dirty="0">
                <a:latin typeface="Algerian" panose="04020705040A02060702" pitchFamily="82" charset="0"/>
              </a:rPr>
              <a:t>[100, 121, 144, 169, 196]</a:t>
            </a:r>
          </a:p>
          <a:p>
            <a:r>
              <a:rPr lang="en-US" sz="2900" dirty="0">
                <a:latin typeface="Algerian" panose="04020705040A02060702" pitchFamily="82" charset="0"/>
              </a:rPr>
              <a:t>[1, 4, 9, 16, 25]</a:t>
            </a:r>
          </a:p>
          <a:p>
            <a:r>
              <a:rPr lang="en-US" sz="2900" dirty="0">
                <a:latin typeface="Algerian" panose="04020705040A02060702" pitchFamily="82" charset="0"/>
              </a:rPr>
              <a:t>[121, 144, 169, 196, 225]</a:t>
            </a:r>
          </a:p>
          <a:p>
            <a:r>
              <a:rPr lang="en-US" sz="2900" dirty="0">
                <a:latin typeface="Algerian" panose="04020705040A02060702" pitchFamily="82" charset="0"/>
              </a:rPr>
              <a:t>[1, 4, 9, 16, 25]</a:t>
            </a:r>
          </a:p>
          <a:p>
            <a:r>
              <a:rPr lang="en-US" sz="2900" dirty="0">
                <a:latin typeface="Algerian" panose="04020705040A02060702" pitchFamily="82" charset="0"/>
              </a:rPr>
              <a:t>[144, 169, 196, 225, 256]</a:t>
            </a:r>
          </a:p>
          <a:p>
            <a:r>
              <a:rPr lang="en-US" sz="2900" dirty="0">
                <a:latin typeface="Algerian" panose="04020705040A02060702" pitchFamily="82" charset="0"/>
              </a:rPr>
              <a:t>[1, 4, 9, 16, 25]</a:t>
            </a:r>
          </a:p>
          <a:p>
            <a:r>
              <a:rPr lang="en-US" sz="2900" dirty="0">
                <a:latin typeface="Algerian" panose="04020705040A02060702" pitchFamily="82" charset="0"/>
              </a:rPr>
              <a:t>[169, 196, 225, 256, 289]</a:t>
            </a:r>
          </a:p>
          <a:p>
            <a:r>
              <a:rPr lang="en-US" sz="2900" dirty="0">
                <a:latin typeface="Algerian" panose="04020705040A02060702" pitchFamily="82" charset="0"/>
              </a:rPr>
              <a:t>[1, 4, 9, 16, 25]</a:t>
            </a:r>
          </a:p>
          <a:p>
            <a:r>
              <a:rPr lang="en-US" sz="2900" dirty="0">
                <a:latin typeface="Algerian" panose="04020705040A02060702" pitchFamily="82" charset="0"/>
              </a:rPr>
              <a:t>[196, 225, 256, 289, 324]</a:t>
            </a:r>
          </a:p>
          <a:p>
            <a:r>
              <a:rPr lang="en-US" sz="2900" dirty="0">
                <a:latin typeface="Algerian" panose="04020705040A02060702" pitchFamily="82" charset="0"/>
              </a:rPr>
              <a:t>[1, 4, 9, 16, 25]</a:t>
            </a:r>
          </a:p>
          <a:p>
            <a:r>
              <a:rPr lang="en-US" sz="2900" dirty="0">
                <a:latin typeface="Algerian" panose="04020705040A02060702" pitchFamily="82" charset="0"/>
              </a:rPr>
              <a:t>[225, 256, 289, 324, 361]</a:t>
            </a:r>
          </a:p>
          <a:p>
            <a:r>
              <a:rPr lang="en-US" sz="2900" dirty="0">
                <a:latin typeface="Algerian" panose="04020705040A02060702" pitchFamily="82" charset="0"/>
              </a:rPr>
              <a:t>[1, 4, 9, 16, 25]</a:t>
            </a:r>
          </a:p>
          <a:p>
            <a:r>
              <a:rPr lang="en-US" sz="2900" dirty="0">
                <a:latin typeface="Algerian" panose="04020705040A02060702" pitchFamily="82" charset="0"/>
              </a:rPr>
              <a:t>[256, 289, 324, 361, 400</a:t>
            </a:r>
            <a:r>
              <a:rPr lang="en-US" dirty="0"/>
              <a:t>]</a:t>
            </a:r>
          </a:p>
          <a:p>
            <a:endParaRPr lang="en-US" dirty="0"/>
          </a:p>
        </p:txBody>
      </p:sp>
    </p:spTree>
    <p:extLst>
      <p:ext uri="{BB962C8B-B14F-4D97-AF65-F5344CB8AC3E}">
        <p14:creationId xmlns:p14="http://schemas.microsoft.com/office/powerpoint/2010/main" val="17895055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428728" y="3286124"/>
            <a:ext cx="7286676"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 ABOVE AVERAGE PROGRAMS ON LISTS</a:t>
            </a:r>
          </a:p>
        </p:txBody>
      </p:sp>
    </p:spTree>
    <p:extLst>
      <p:ext uri="{BB962C8B-B14F-4D97-AF65-F5344CB8AC3E}">
        <p14:creationId xmlns:p14="http://schemas.microsoft.com/office/powerpoint/2010/main" val="1101633878"/>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57158" y="357166"/>
            <a:ext cx="707236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 ABOVE AVERAGE PROGRAMS ON LISTS</a:t>
            </a:r>
          </a:p>
        </p:txBody>
      </p:sp>
      <p:sp>
        <p:nvSpPr>
          <p:cNvPr id="91137" name="Rectangle 1"/>
          <p:cNvSpPr>
            <a:spLocks noChangeArrowheads="1"/>
          </p:cNvSpPr>
          <p:nvPr/>
        </p:nvSpPr>
        <p:spPr bwMode="auto">
          <a:xfrm>
            <a:off x="1142976" y="949844"/>
            <a:ext cx="778674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IN" sz="2800" b="1" dirty="0" smtClean="0">
                <a:solidFill>
                  <a:srgbClr val="FFFF00"/>
                </a:solidFill>
                <a:effectLst>
                  <a:outerShdw blurRad="38100" dist="38100" dir="2700000" algn="tl">
                    <a:srgbClr val="000000">
                      <a:alpha val="43137"/>
                    </a:srgbClr>
                  </a:outerShdw>
                </a:effectLst>
              </a:rPr>
              <a:t>7 Write a Python program to generate and print a list except for the first 5 elements, where the values are square of numbers between 1 and 30 (both included).  </a:t>
            </a:r>
            <a:endParaRPr lang="en-IN" sz="2800" dirty="0" smtClean="0">
              <a:solidFill>
                <a:srgbClr val="FFFF00"/>
              </a:solidFill>
              <a:effectLst>
                <a:outerShdw blurRad="38100" dist="38100" dir="2700000" algn="tl">
                  <a:srgbClr val="000000">
                    <a:alpha val="43137"/>
                  </a:srgbClr>
                </a:outerShdw>
              </a:effectLst>
            </a:endParaRPr>
          </a:p>
          <a:p>
            <a:r>
              <a:rPr lang="en-IN" sz="2800" dirty="0" smtClean="0"/>
              <a:t> </a:t>
            </a:r>
            <a:endParaRPr lang="en-IN" sz="2800" b="1" dirty="0" smtClean="0">
              <a:solidFill>
                <a:schemeClr val="bg1"/>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def </a:t>
            </a:r>
            <a:r>
              <a:rPr lang="en-IN" sz="2800" b="1" dirty="0" err="1" smtClean="0">
                <a:solidFill>
                  <a:schemeClr val="bg1"/>
                </a:solidFill>
                <a:effectLst>
                  <a:outerShdw blurRad="38100" dist="38100" dir="2700000" algn="tl">
                    <a:srgbClr val="000000">
                      <a:alpha val="43137"/>
                    </a:srgbClr>
                  </a:outerShdw>
                </a:effectLst>
              </a:rPr>
              <a:t>printValues</a:t>
            </a:r>
            <a:r>
              <a:rPr lang="en-IN" sz="2800" b="1" dirty="0" smtClean="0">
                <a:solidFill>
                  <a:schemeClr val="bg1"/>
                </a:solidFill>
                <a:effectLst>
                  <a:outerShdw blurRad="38100" dist="38100" dir="2700000" algn="tl">
                    <a:srgbClr val="000000">
                      <a:alpha val="43137"/>
                    </a:srgbClr>
                  </a:outerShdw>
                </a:effectLst>
              </a:rPr>
              <a:t>():</a:t>
            </a:r>
          </a:p>
          <a:p>
            <a:r>
              <a:rPr lang="en-IN" sz="2800" b="1" dirty="0" smtClean="0">
                <a:solidFill>
                  <a:schemeClr val="bg1"/>
                </a:solidFill>
                <a:effectLst>
                  <a:outerShdw blurRad="38100" dist="38100" dir="2700000" algn="tl">
                    <a:srgbClr val="000000">
                      <a:alpha val="43137"/>
                    </a:srgbClr>
                  </a:outerShdw>
                </a:effectLst>
              </a:rPr>
              <a:t>	l = list()</a:t>
            </a:r>
          </a:p>
          <a:p>
            <a:r>
              <a:rPr lang="en-IN" sz="2800" b="1" dirty="0" smtClean="0">
                <a:solidFill>
                  <a:schemeClr val="bg1"/>
                </a:solidFill>
                <a:effectLst>
                  <a:outerShdw blurRad="38100" dist="38100" dir="2700000" algn="tl">
                    <a:srgbClr val="000000">
                      <a:alpha val="43137"/>
                    </a:srgbClr>
                  </a:outerShdw>
                </a:effectLst>
              </a:rPr>
              <a:t>	for </a:t>
            </a:r>
            <a:r>
              <a:rPr lang="en-IN" sz="2800" b="1" dirty="0" err="1" smtClean="0">
                <a:solidFill>
                  <a:schemeClr val="bg1"/>
                </a:solidFill>
                <a:effectLst>
                  <a:outerShdw blurRad="38100" dist="38100" dir="2700000" algn="tl">
                    <a:srgbClr val="000000">
                      <a:alpha val="43137"/>
                    </a:srgbClr>
                  </a:outerShdw>
                </a:effectLst>
              </a:rPr>
              <a:t>i</a:t>
            </a:r>
            <a:r>
              <a:rPr lang="en-IN" sz="2800" b="1" dirty="0" smtClean="0">
                <a:solidFill>
                  <a:schemeClr val="bg1"/>
                </a:solidFill>
                <a:effectLst>
                  <a:outerShdw blurRad="38100" dist="38100" dir="2700000" algn="tl">
                    <a:srgbClr val="000000">
                      <a:alpha val="43137"/>
                    </a:srgbClr>
                  </a:outerShdw>
                </a:effectLst>
              </a:rPr>
              <a:t> in range(1,21):</a:t>
            </a:r>
          </a:p>
          <a:p>
            <a:r>
              <a:rPr lang="en-IN" sz="2800" b="1" dirty="0" smtClean="0">
                <a:solidFill>
                  <a:schemeClr val="bg1"/>
                </a:solidFill>
                <a:effectLst>
                  <a:outerShdw blurRad="38100" dist="38100" dir="2700000" algn="tl">
                    <a:srgbClr val="000000">
                      <a:alpha val="43137"/>
                    </a:srgbClr>
                  </a:outerShdw>
                </a:effectLst>
              </a:rPr>
              <a:t>		</a:t>
            </a:r>
            <a:r>
              <a:rPr lang="en-IN" sz="2800" b="1" dirty="0" err="1" smtClean="0">
                <a:solidFill>
                  <a:schemeClr val="bg1"/>
                </a:solidFill>
                <a:effectLst>
                  <a:outerShdw blurRad="38100" dist="38100" dir="2700000" algn="tl">
                    <a:srgbClr val="000000">
                      <a:alpha val="43137"/>
                    </a:srgbClr>
                  </a:outerShdw>
                </a:effectLst>
              </a:rPr>
              <a:t>l.append</a:t>
            </a:r>
            <a:r>
              <a:rPr lang="en-IN" sz="2800" b="1" dirty="0" smtClean="0">
                <a:solidFill>
                  <a:schemeClr val="bg1"/>
                </a:solidFill>
                <a:effectLst>
                  <a:outerShdw blurRad="38100" dist="38100" dir="2700000" algn="tl">
                    <a:srgbClr val="000000">
                      <a:alpha val="43137"/>
                    </a:srgbClr>
                  </a:outerShdw>
                </a:effectLst>
              </a:rPr>
              <a:t>(</a:t>
            </a:r>
            <a:r>
              <a:rPr lang="en-IN" sz="2800" b="1" dirty="0" err="1" smtClean="0">
                <a:solidFill>
                  <a:schemeClr val="bg1"/>
                </a:solidFill>
                <a:effectLst>
                  <a:outerShdw blurRad="38100" dist="38100" dir="2700000" algn="tl">
                    <a:srgbClr val="000000">
                      <a:alpha val="43137"/>
                    </a:srgbClr>
                  </a:outerShdw>
                </a:effectLst>
              </a:rPr>
              <a:t>i</a:t>
            </a:r>
            <a:r>
              <a:rPr lang="en-IN" sz="2800" b="1" dirty="0" smtClean="0">
                <a:solidFill>
                  <a:schemeClr val="bg1"/>
                </a:solidFill>
                <a:effectLst>
                  <a:outerShdw blurRad="38100" dist="38100" dir="2700000" algn="tl">
                    <a:srgbClr val="000000">
                      <a:alpha val="43137"/>
                    </a:srgbClr>
                  </a:outerShdw>
                </a:effectLst>
              </a:rPr>
              <a:t>**2)</a:t>
            </a:r>
          </a:p>
          <a:p>
            <a:r>
              <a:rPr lang="en-IN" sz="2800" b="1" dirty="0" smtClean="0">
                <a:solidFill>
                  <a:schemeClr val="bg1"/>
                </a:solidFill>
                <a:effectLst>
                  <a:outerShdw blurRad="38100" dist="38100" dir="2700000" algn="tl">
                    <a:srgbClr val="000000">
                      <a:alpha val="43137"/>
                    </a:srgbClr>
                  </a:outerShdw>
                </a:effectLst>
              </a:rPr>
              <a:t>	print(l[5:])</a:t>
            </a:r>
          </a:p>
          <a:p>
            <a:r>
              <a:rPr lang="en-IN" sz="2800" b="1" dirty="0" smtClean="0">
                <a:solidFill>
                  <a:schemeClr val="bg1"/>
                </a:solidFill>
                <a:effectLst>
                  <a:outerShdw blurRad="38100" dist="38100" dir="2700000" algn="tl">
                    <a:srgbClr val="000000">
                      <a:alpha val="43137"/>
                    </a:srgbClr>
                  </a:outerShdw>
                </a:effectLst>
              </a:rPr>
              <a:t> </a:t>
            </a:r>
          </a:p>
          <a:p>
            <a:r>
              <a:rPr lang="en-IN" sz="2800" b="1" dirty="0" err="1" smtClean="0">
                <a:solidFill>
                  <a:schemeClr val="bg1"/>
                </a:solidFill>
                <a:effectLst>
                  <a:outerShdw blurRad="38100" dist="38100" dir="2700000" algn="tl">
                    <a:srgbClr val="000000">
                      <a:alpha val="43137"/>
                    </a:srgbClr>
                  </a:outerShdw>
                </a:effectLst>
              </a:rPr>
              <a:t>printValues</a:t>
            </a:r>
            <a:r>
              <a:rPr lang="en-IN" sz="2800" b="1" dirty="0" smtClean="0">
                <a:solidFill>
                  <a:schemeClr val="bg1"/>
                </a:solidFill>
                <a:effectLst>
                  <a:outerShdw blurRad="38100" dist="38100" dir="2700000" algn="tl">
                    <a:srgbClr val="000000">
                      <a:alpha val="43137"/>
                    </a:srgbClr>
                  </a:outerShdw>
                </a:effectLst>
              </a:rPr>
              <a:t>()</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57158" y="357166"/>
            <a:ext cx="707236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 ABOVE AVERAGE PROGRAMS ON LISTS</a:t>
            </a:r>
          </a:p>
        </p:txBody>
      </p:sp>
      <p:sp>
        <p:nvSpPr>
          <p:cNvPr id="91137" name="Rectangle 1"/>
          <p:cNvSpPr>
            <a:spLocks noChangeArrowheads="1"/>
          </p:cNvSpPr>
          <p:nvPr/>
        </p:nvSpPr>
        <p:spPr bwMode="auto">
          <a:xfrm>
            <a:off x="1142976" y="949844"/>
            <a:ext cx="778674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IN" sz="2800" b="1" dirty="0" smtClean="0">
                <a:solidFill>
                  <a:srgbClr val="FFFF00"/>
                </a:solidFill>
                <a:effectLst>
                  <a:outerShdw blurRad="38100" dist="38100" dir="2700000" algn="tl">
                    <a:srgbClr val="000000">
                      <a:alpha val="43137"/>
                    </a:srgbClr>
                  </a:outerShdw>
                </a:effectLst>
              </a:rPr>
              <a:t>8. Write a Python program to print the numbers of a specified list after removing even numbers from it.  </a:t>
            </a:r>
          </a:p>
          <a:p>
            <a:pPr algn="just"/>
            <a:endParaRPr lang="en-IN" sz="2800" dirty="0" smtClean="0">
              <a:solidFill>
                <a:srgbClr val="FFFF00"/>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	def </a:t>
            </a:r>
            <a:r>
              <a:rPr lang="en-IN" sz="2800" b="1" dirty="0" err="1" smtClean="0">
                <a:solidFill>
                  <a:schemeClr val="bg1"/>
                </a:solidFill>
                <a:effectLst>
                  <a:outerShdw blurRad="38100" dist="38100" dir="2700000" algn="tl">
                    <a:srgbClr val="000000">
                      <a:alpha val="43137"/>
                    </a:srgbClr>
                  </a:outerShdw>
                </a:effectLst>
              </a:rPr>
              <a:t>num_prn</a:t>
            </a:r>
            <a:r>
              <a:rPr lang="en-IN" sz="2800" b="1" dirty="0" smtClean="0">
                <a:solidFill>
                  <a:schemeClr val="bg1"/>
                </a:solidFill>
                <a:effectLst>
                  <a:outerShdw blurRad="38100" dist="38100" dir="2700000" algn="tl">
                    <a:srgbClr val="000000">
                      <a:alpha val="43137"/>
                    </a:srgbClr>
                  </a:outerShdw>
                </a:effectLst>
              </a:rPr>
              <a:t>():</a:t>
            </a:r>
          </a:p>
          <a:p>
            <a:pPr algn="just"/>
            <a:r>
              <a:rPr lang="en-IN" sz="2800" b="1" dirty="0" smtClean="0">
                <a:solidFill>
                  <a:schemeClr val="bg1"/>
                </a:solidFill>
                <a:effectLst>
                  <a:outerShdw blurRad="38100" dist="38100" dir="2700000" algn="tl">
                    <a:srgbClr val="000000">
                      <a:alpha val="43137"/>
                    </a:srgbClr>
                  </a:outerShdw>
                </a:effectLst>
              </a:rPr>
              <a:t>		num = [7,8, 120, 25, 44, 20, 27]</a:t>
            </a:r>
            <a:endParaRPr lang="en-IN" sz="2800" dirty="0" smtClean="0">
              <a:solidFill>
                <a:schemeClr val="bg1"/>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		num = [x for x in num if x%2!=0]</a:t>
            </a:r>
            <a:endParaRPr lang="en-IN" sz="2800" dirty="0" smtClean="0">
              <a:solidFill>
                <a:schemeClr val="bg1"/>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		print(num)</a:t>
            </a:r>
            <a:endParaRPr lang="en-IN"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57158" y="357166"/>
            <a:ext cx="707236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 ABOVE AVERAGE PROGRAMS ON LISTS</a:t>
            </a:r>
          </a:p>
        </p:txBody>
      </p:sp>
      <p:sp>
        <p:nvSpPr>
          <p:cNvPr id="91137" name="Rectangle 1"/>
          <p:cNvSpPr>
            <a:spLocks noChangeArrowheads="1"/>
          </p:cNvSpPr>
          <p:nvPr/>
        </p:nvSpPr>
        <p:spPr bwMode="auto">
          <a:xfrm>
            <a:off x="1142976" y="949844"/>
            <a:ext cx="778674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IN" sz="2800" b="1" dirty="0" smtClean="0">
                <a:solidFill>
                  <a:schemeClr val="bg1"/>
                </a:solidFill>
                <a:effectLst>
                  <a:outerShdw blurRad="38100" dist="38100" dir="2700000" algn="tl">
                    <a:srgbClr val="000000">
                      <a:alpha val="43137"/>
                    </a:srgbClr>
                  </a:outerShdw>
                </a:effectLst>
              </a:rPr>
              <a:t>9. Write a Python program to print a specified list after removing the 0th, 4th and 5th elements.  </a:t>
            </a:r>
          </a:p>
          <a:p>
            <a:r>
              <a:rPr lang="en-IN" sz="2800" b="1" dirty="0" smtClean="0">
                <a:solidFill>
                  <a:srgbClr val="FFFF00"/>
                </a:solidFill>
                <a:effectLst>
                  <a:outerShdw blurRad="38100" dist="38100" dir="2700000" algn="tl">
                    <a:srgbClr val="000000">
                      <a:alpha val="43137"/>
                    </a:srgbClr>
                  </a:outerShdw>
                </a:effectLst>
              </a:rPr>
              <a:t>Sample List : ['Red', 'Green', 'White', 'Black', 'Pink', 'Yellow']</a:t>
            </a:r>
          </a:p>
          <a:p>
            <a:r>
              <a:rPr lang="en-IN" sz="2800" b="1" dirty="0" smtClean="0">
                <a:solidFill>
                  <a:srgbClr val="FFFF00"/>
                </a:solidFill>
                <a:effectLst>
                  <a:outerShdw blurRad="38100" dist="38100" dir="2700000" algn="tl">
                    <a:srgbClr val="000000">
                      <a:alpha val="43137"/>
                    </a:srgbClr>
                  </a:outerShdw>
                </a:effectLst>
              </a:rPr>
              <a:t>Expected Output : ['Green', 'White', 'Black']</a:t>
            </a:r>
          </a:p>
          <a:p>
            <a:endParaRPr lang="en-IN" sz="2800" b="1" dirty="0" smtClean="0">
              <a:solidFill>
                <a:schemeClr val="bg1"/>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def </a:t>
            </a:r>
            <a:r>
              <a:rPr lang="en-IN" sz="2800" b="1" dirty="0" err="1" smtClean="0">
                <a:solidFill>
                  <a:schemeClr val="bg1"/>
                </a:solidFill>
                <a:effectLst>
                  <a:outerShdw blurRad="38100" dist="38100" dir="2700000" algn="tl">
                    <a:srgbClr val="000000">
                      <a:alpha val="43137"/>
                    </a:srgbClr>
                  </a:outerShdw>
                </a:effectLst>
              </a:rPr>
              <a:t>prn_list</a:t>
            </a:r>
            <a:r>
              <a:rPr lang="en-IN" sz="2800" b="1" dirty="0" smtClean="0">
                <a:solidFill>
                  <a:schemeClr val="bg1"/>
                </a:solidFill>
                <a:effectLst>
                  <a:outerShdw blurRad="38100" dist="38100" dir="2700000" algn="tl">
                    <a:srgbClr val="000000">
                      <a:alpha val="43137"/>
                    </a:srgbClr>
                  </a:outerShdw>
                </a:effectLst>
              </a:rPr>
              <a:t>()</a:t>
            </a:r>
          </a:p>
          <a:p>
            <a:r>
              <a:rPr lang="en-IN" sz="2800" b="1" dirty="0" err="1" smtClean="0">
                <a:solidFill>
                  <a:schemeClr val="bg1"/>
                </a:solidFill>
                <a:effectLst>
                  <a:outerShdw blurRad="38100" dist="38100" dir="2700000" algn="tl">
                    <a:srgbClr val="000000">
                      <a:alpha val="43137"/>
                    </a:srgbClr>
                  </a:outerShdw>
                </a:effectLst>
              </a:rPr>
              <a:t>color</a:t>
            </a:r>
            <a:r>
              <a:rPr lang="en-IN" sz="2800" b="1" dirty="0" smtClean="0">
                <a:solidFill>
                  <a:schemeClr val="bg1"/>
                </a:solidFill>
                <a:effectLst>
                  <a:outerShdw blurRad="38100" dist="38100" dir="2700000" algn="tl">
                    <a:srgbClr val="000000">
                      <a:alpha val="43137"/>
                    </a:srgbClr>
                  </a:outerShdw>
                </a:effectLst>
              </a:rPr>
              <a:t> = ['Red', 'Green', 'White', 'Black', 'Pink', 'Yellow']</a:t>
            </a:r>
          </a:p>
          <a:p>
            <a:r>
              <a:rPr lang="en-IN" sz="2800" b="1" dirty="0" err="1" smtClean="0">
                <a:solidFill>
                  <a:schemeClr val="bg1"/>
                </a:solidFill>
                <a:effectLst>
                  <a:outerShdw blurRad="38100" dist="38100" dir="2700000" algn="tl">
                    <a:srgbClr val="000000">
                      <a:alpha val="43137"/>
                    </a:srgbClr>
                  </a:outerShdw>
                </a:effectLst>
              </a:rPr>
              <a:t>color</a:t>
            </a:r>
            <a:r>
              <a:rPr lang="en-IN" sz="2800" b="1" dirty="0" smtClean="0">
                <a:solidFill>
                  <a:schemeClr val="bg1"/>
                </a:solidFill>
                <a:effectLst>
                  <a:outerShdw blurRad="38100" dist="38100" dir="2700000" algn="tl">
                    <a:srgbClr val="000000">
                      <a:alpha val="43137"/>
                    </a:srgbClr>
                  </a:outerShdw>
                </a:effectLst>
              </a:rPr>
              <a:t> = [x for (</a:t>
            </a:r>
            <a:r>
              <a:rPr lang="en-IN" sz="2800" b="1" dirty="0" err="1" smtClean="0">
                <a:solidFill>
                  <a:schemeClr val="bg1"/>
                </a:solidFill>
                <a:effectLst>
                  <a:outerShdw blurRad="38100" dist="38100" dir="2700000" algn="tl">
                    <a:srgbClr val="000000">
                      <a:alpha val="43137"/>
                    </a:srgbClr>
                  </a:outerShdw>
                </a:effectLst>
              </a:rPr>
              <a:t>i,x</a:t>
            </a:r>
            <a:r>
              <a:rPr lang="en-IN" sz="2800" b="1" dirty="0" smtClean="0">
                <a:solidFill>
                  <a:schemeClr val="bg1"/>
                </a:solidFill>
                <a:effectLst>
                  <a:outerShdw blurRad="38100" dist="38100" dir="2700000" algn="tl">
                    <a:srgbClr val="000000">
                      <a:alpha val="43137"/>
                    </a:srgbClr>
                  </a:outerShdw>
                </a:effectLst>
              </a:rPr>
              <a:t>) in enumerate(</a:t>
            </a:r>
            <a:r>
              <a:rPr lang="en-IN" sz="2800" b="1" dirty="0" err="1" smtClean="0">
                <a:solidFill>
                  <a:schemeClr val="bg1"/>
                </a:solidFill>
                <a:effectLst>
                  <a:outerShdw blurRad="38100" dist="38100" dir="2700000" algn="tl">
                    <a:srgbClr val="000000">
                      <a:alpha val="43137"/>
                    </a:srgbClr>
                  </a:outerShdw>
                </a:effectLst>
              </a:rPr>
              <a:t>color</a:t>
            </a:r>
            <a:r>
              <a:rPr lang="en-IN" sz="2800" b="1" dirty="0" smtClean="0">
                <a:solidFill>
                  <a:schemeClr val="bg1"/>
                </a:solidFill>
                <a:effectLst>
                  <a:outerShdw blurRad="38100" dist="38100" dir="2700000" algn="tl">
                    <a:srgbClr val="000000">
                      <a:alpha val="43137"/>
                    </a:srgbClr>
                  </a:outerShdw>
                </a:effectLst>
              </a:rPr>
              <a:t>) if </a:t>
            </a:r>
            <a:r>
              <a:rPr lang="en-IN" sz="2800" b="1" dirty="0" err="1" smtClean="0">
                <a:solidFill>
                  <a:schemeClr val="bg1"/>
                </a:solidFill>
                <a:effectLst>
                  <a:outerShdw blurRad="38100" dist="38100" dir="2700000" algn="tl">
                    <a:srgbClr val="000000">
                      <a:alpha val="43137"/>
                    </a:srgbClr>
                  </a:outerShdw>
                </a:effectLst>
              </a:rPr>
              <a:t>i</a:t>
            </a:r>
            <a:r>
              <a:rPr lang="en-IN" sz="2800" b="1" dirty="0" smtClean="0">
                <a:solidFill>
                  <a:schemeClr val="bg1"/>
                </a:solidFill>
                <a:effectLst>
                  <a:outerShdw blurRad="38100" dist="38100" dir="2700000" algn="tl">
                    <a:srgbClr val="000000">
                      <a:alpha val="43137"/>
                    </a:srgbClr>
                  </a:outerShdw>
                </a:effectLst>
              </a:rPr>
              <a:t> not in (0,4,5)]</a:t>
            </a:r>
          </a:p>
          <a:p>
            <a:r>
              <a:rPr lang="en-IN" sz="2800" b="1" dirty="0" smtClean="0">
                <a:solidFill>
                  <a:schemeClr val="bg1"/>
                </a:solidFill>
                <a:effectLst>
                  <a:outerShdw blurRad="38100" dist="38100" dir="2700000" algn="tl">
                    <a:srgbClr val="000000">
                      <a:alpha val="43137"/>
                    </a:srgbClr>
                  </a:outerShdw>
                </a:effectLst>
              </a:rPr>
              <a:t>print(</a:t>
            </a:r>
            <a:r>
              <a:rPr lang="en-IN" sz="2800" b="1" dirty="0" err="1" smtClean="0">
                <a:solidFill>
                  <a:schemeClr val="bg1"/>
                </a:solidFill>
                <a:effectLst>
                  <a:outerShdw blurRad="38100" dist="38100" dir="2700000" algn="tl">
                    <a:srgbClr val="000000">
                      <a:alpha val="43137"/>
                    </a:srgbClr>
                  </a:outerShdw>
                </a:effectLst>
              </a:rPr>
              <a:t>color</a:t>
            </a:r>
            <a:r>
              <a:rPr lang="en-IN" sz="2800" b="1" dirty="0" smtClean="0">
                <a:solidFill>
                  <a:schemeClr val="bg1"/>
                </a:solidFill>
                <a:effectLst>
                  <a:outerShdw blurRad="38100" dist="38100" dir="2700000" algn="tl">
                    <a:srgbClr val="000000">
                      <a:alpha val="43137"/>
                    </a:srgbClr>
                  </a:outerShdw>
                </a:effectLst>
              </a:rPr>
              <a:t>)</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71604" y="3071810"/>
            <a:ext cx="707236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 CLASS WORK/HOME WORK</a:t>
            </a:r>
          </a:p>
        </p:txBody>
      </p:sp>
    </p:spTree>
    <p:extLst>
      <p:ext uri="{BB962C8B-B14F-4D97-AF65-F5344CB8AC3E}">
        <p14:creationId xmlns:p14="http://schemas.microsoft.com/office/powerpoint/2010/main" val="1101633878"/>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57158" y="357166"/>
            <a:ext cx="707236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CLASS WORK/HOME WORK</a:t>
            </a:r>
          </a:p>
        </p:txBody>
      </p:sp>
      <p:sp>
        <p:nvSpPr>
          <p:cNvPr id="91137" name="Rectangle 1"/>
          <p:cNvSpPr>
            <a:spLocks noChangeArrowheads="1"/>
          </p:cNvSpPr>
          <p:nvPr/>
        </p:nvSpPr>
        <p:spPr bwMode="auto">
          <a:xfrm>
            <a:off x="1357290" y="949844"/>
            <a:ext cx="757242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IN" sz="2800" b="1" dirty="0" smtClean="0">
                <a:solidFill>
                  <a:schemeClr val="bg1"/>
                </a:solidFill>
                <a:effectLst>
                  <a:outerShdw blurRad="38100" dist="38100" dir="2700000" algn="tl">
                    <a:srgbClr val="000000">
                      <a:alpha val="43137"/>
                    </a:srgbClr>
                  </a:outerShdw>
                </a:effectLst>
              </a:rPr>
              <a:t>1. Write a Python program to generate a 3*4*6 3D array whose each element is *.  </a:t>
            </a:r>
          </a:p>
          <a:p>
            <a:r>
              <a:rPr lang="en-IN" sz="2800" b="1" dirty="0" smtClean="0">
                <a:solidFill>
                  <a:srgbClr val="FFFF00"/>
                </a:solidFill>
                <a:effectLst>
                  <a:outerShdw blurRad="38100" dist="38100" dir="2700000" algn="tl">
                    <a:srgbClr val="000000">
                      <a:alpha val="43137"/>
                    </a:srgbClr>
                  </a:outerShdw>
                </a:effectLst>
              </a:rPr>
              <a:t>2.Write a Python program to shuffle and print a specified list.  </a:t>
            </a:r>
          </a:p>
          <a:p>
            <a:r>
              <a:rPr lang="en-IN" sz="2800" b="1" dirty="0" smtClean="0">
                <a:solidFill>
                  <a:schemeClr val="bg1"/>
                </a:solidFill>
                <a:effectLst>
                  <a:outerShdw blurRad="38100" dist="38100" dir="2700000" algn="tl">
                    <a:srgbClr val="000000">
                      <a:alpha val="43137"/>
                    </a:srgbClr>
                  </a:outerShdw>
                </a:effectLst>
              </a:rPr>
              <a:t>3. Write a Python program to get the difference between the two lists.  </a:t>
            </a:r>
          </a:p>
          <a:p>
            <a:r>
              <a:rPr lang="en-IN" sz="2800" b="1" dirty="0" smtClean="0">
                <a:solidFill>
                  <a:srgbClr val="FFFF00"/>
                </a:solidFill>
                <a:effectLst>
                  <a:outerShdw blurRad="38100" dist="38100" dir="2700000" algn="tl">
                    <a:srgbClr val="000000">
                      <a:alpha val="43137"/>
                    </a:srgbClr>
                  </a:outerShdw>
                </a:effectLst>
              </a:rPr>
              <a:t> 4. Write a Python program access the index of a list.  </a:t>
            </a:r>
          </a:p>
          <a:p>
            <a:r>
              <a:rPr lang="en-IN" sz="2800" b="1" dirty="0" smtClean="0">
                <a:solidFill>
                  <a:schemeClr val="bg1"/>
                </a:solidFill>
                <a:effectLst>
                  <a:outerShdw blurRad="38100" dist="38100" dir="2700000" algn="tl">
                    <a:srgbClr val="000000">
                      <a:alpha val="43137"/>
                    </a:srgbClr>
                  </a:outerShdw>
                </a:effectLst>
              </a:rPr>
              <a:t> 5. Write a Python program to convert a list of characters into a string.  </a:t>
            </a:r>
          </a:p>
          <a:p>
            <a:r>
              <a:rPr lang="en-IN" sz="2800" b="1" dirty="0" smtClean="0">
                <a:solidFill>
                  <a:srgbClr val="FFFF00"/>
                </a:solidFill>
                <a:effectLst>
                  <a:outerShdw blurRad="38100" dist="38100" dir="2700000" algn="tl">
                    <a:srgbClr val="000000">
                      <a:alpha val="43137"/>
                    </a:srgbClr>
                  </a:outerShdw>
                </a:effectLst>
              </a:rPr>
              <a:t> 6. Write a Python program to find the index of an item in a specified list</a:t>
            </a:r>
            <a:endParaRPr lang="en-IN"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57422" y="2857496"/>
            <a:ext cx="5715040" cy="7858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Class Test</a:t>
            </a:r>
          </a:p>
        </p:txBody>
      </p:sp>
    </p:spTree>
    <p:extLst>
      <p:ext uri="{BB962C8B-B14F-4D97-AF65-F5344CB8AC3E}">
        <p14:creationId xmlns:p14="http://schemas.microsoft.com/office/powerpoint/2010/main" val="11016338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1762205"/>
            <a:ext cx="7429552" cy="4524315"/>
          </a:xfrm>
          <a:prstGeom prst="rect">
            <a:avLst/>
          </a:prstGeom>
        </p:spPr>
        <p:txBody>
          <a:bodyPr wrap="square">
            <a:spAutoFit/>
          </a:bodyPr>
          <a:lstStyle/>
          <a:p>
            <a:pPr algn="just">
              <a:buNone/>
            </a:pPr>
            <a:r>
              <a:rPr lang="en-IN" sz="3200" b="1" dirty="0" smtClean="0">
                <a:solidFill>
                  <a:schemeClr val="bg1">
                    <a:lumMod val="95000"/>
                  </a:schemeClr>
                </a:solidFill>
                <a:effectLst>
                  <a:outerShdw blurRad="38100" dist="38100" dir="2700000" algn="tl">
                    <a:srgbClr val="000000">
                      <a:alpha val="43137"/>
                    </a:srgbClr>
                  </a:outerShdw>
                </a:effectLst>
              </a:rPr>
              <a:t>	We can also say that list data type is a container that holds a number of elements in a given order. For accessing an element of the list, indexing is used.</a:t>
            </a:r>
          </a:p>
          <a:p>
            <a:pPr algn="just">
              <a:buNone/>
            </a:pPr>
            <a:r>
              <a:rPr lang="en-IN" sz="3200" b="1" dirty="0" smtClean="0">
                <a:solidFill>
                  <a:schemeClr val="bg1">
                    <a:lumMod val="95000"/>
                  </a:schemeClr>
                </a:solidFill>
                <a:effectLst>
                  <a:outerShdw blurRad="38100" dist="38100" dir="2700000" algn="tl">
                    <a:srgbClr val="000000">
                      <a:alpha val="43137"/>
                    </a:srgbClr>
                  </a:outerShdw>
                </a:effectLst>
              </a:rPr>
              <a:t>Syntax is :</a:t>
            </a:r>
          </a:p>
          <a:p>
            <a:pPr algn="just">
              <a:buNone/>
            </a:pPr>
            <a:r>
              <a:rPr lang="en-IN" sz="3200" b="1" dirty="0" smtClean="0">
                <a:solidFill>
                  <a:srgbClr val="FFFF00"/>
                </a:solidFill>
                <a:effectLst>
                  <a:outerShdw blurRad="38100" dist="38100" dir="2700000" algn="tl">
                    <a:srgbClr val="000000">
                      <a:alpha val="43137"/>
                    </a:srgbClr>
                  </a:outerShdw>
                </a:effectLst>
              </a:rPr>
              <a:t>Variable name [index] </a:t>
            </a:r>
          </a:p>
          <a:p>
            <a:pPr algn="just">
              <a:buNone/>
            </a:pPr>
            <a:r>
              <a:rPr lang="en-IN" sz="3200" b="1" dirty="0" smtClean="0">
                <a:solidFill>
                  <a:srgbClr val="FFFF00"/>
                </a:solidFill>
                <a:effectLst>
                  <a:outerShdw blurRad="38100" dist="38100" dir="2700000" algn="tl">
                    <a:srgbClr val="000000">
                      <a:alpha val="43137"/>
                    </a:srgbClr>
                  </a:outerShdw>
                </a:effectLst>
              </a:rPr>
              <a:t>	</a:t>
            </a:r>
            <a:r>
              <a:rPr lang="en-IN" sz="3200" b="1" dirty="0" smtClean="0">
                <a:solidFill>
                  <a:schemeClr val="bg1"/>
                </a:solidFill>
                <a:effectLst>
                  <a:outerShdw blurRad="38100" dist="38100" dir="2700000" algn="tl">
                    <a:srgbClr val="000000">
                      <a:alpha val="43137"/>
                    </a:srgbClr>
                  </a:outerShdw>
                </a:effectLst>
              </a:rPr>
              <a:t>It will provide the value at „index+1‟ in the list. Index here, has to be an integer value which can be positive or negative. </a:t>
            </a:r>
          </a:p>
        </p:txBody>
      </p:sp>
      <p:sp>
        <p:nvSpPr>
          <p:cNvPr id="4" name="Rectangle 3"/>
          <p:cNvSpPr/>
          <p:nvPr/>
        </p:nvSpPr>
        <p:spPr>
          <a:xfrm>
            <a:off x="2714612" y="500042"/>
            <a:ext cx="492922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IN" sz="3600" b="1" dirty="0" smtClean="0">
                <a:solidFill>
                  <a:srgbClr val="FFFF00"/>
                </a:solidFill>
                <a:effectLst>
                  <a:outerShdw blurRad="38100" dist="38100" dir="2700000" algn="tl">
                    <a:srgbClr val="000000">
                      <a:alpha val="43137"/>
                    </a:srgbClr>
                  </a:outerShdw>
                </a:effectLst>
              </a:rPr>
              <a:t>INTRODUCTION</a:t>
            </a:r>
            <a:endParaRPr lang="en-IN"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14546" y="285728"/>
            <a:ext cx="5715040" cy="7858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Class Test</a:t>
            </a:r>
          </a:p>
        </p:txBody>
      </p:sp>
      <p:sp>
        <p:nvSpPr>
          <p:cNvPr id="3" name="Rectangle 2"/>
          <p:cNvSpPr/>
          <p:nvPr/>
        </p:nvSpPr>
        <p:spPr>
          <a:xfrm>
            <a:off x="1643042" y="1214422"/>
            <a:ext cx="7072362" cy="5016758"/>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Time: 40 Min		       Max Marks: 20</a:t>
            </a:r>
          </a:p>
          <a:p>
            <a:pPr algn="just"/>
            <a:endParaRPr lang="en-IN" sz="3200" b="1" dirty="0" smtClean="0">
              <a:solidFill>
                <a:schemeClr val="bg1"/>
              </a:solidFill>
              <a:effectLst>
                <a:outerShdw blurRad="38100" dist="38100" dir="2700000" algn="tl">
                  <a:srgbClr val="000000">
                    <a:alpha val="43137"/>
                  </a:srgbClr>
                </a:outerShdw>
              </a:effectLst>
            </a:endParaRPr>
          </a:p>
          <a:p>
            <a:pPr marL="514350" indent="-514350" algn="just">
              <a:buAutoNum type="arabicPeriod"/>
            </a:pPr>
            <a:r>
              <a:rPr lang="en-IN" sz="3200" b="1" dirty="0" smtClean="0">
                <a:solidFill>
                  <a:schemeClr val="bg1"/>
                </a:solidFill>
                <a:effectLst>
                  <a:outerShdw blurRad="38100" dist="38100" dir="2700000" algn="tl">
                    <a:srgbClr val="000000">
                      <a:alpha val="43137"/>
                    </a:srgbClr>
                  </a:outerShdw>
                </a:effectLst>
              </a:rPr>
              <a:t>What is list?				         02</a:t>
            </a:r>
          </a:p>
          <a:p>
            <a:pPr marL="514350" indent="-514350" algn="just">
              <a:buAutoNum type="arabicPeriod"/>
            </a:pPr>
            <a:r>
              <a:rPr lang="en-IN" sz="3200" b="1" dirty="0" smtClean="0">
                <a:solidFill>
                  <a:schemeClr val="bg1"/>
                </a:solidFill>
                <a:effectLst>
                  <a:outerShdw blurRad="38100" dist="38100" dir="2700000" algn="tl">
                    <a:srgbClr val="000000">
                      <a:alpha val="43137"/>
                    </a:srgbClr>
                  </a:outerShdw>
                </a:effectLst>
              </a:rPr>
              <a:t>Explain the various ways of creating list 					         03</a:t>
            </a:r>
          </a:p>
          <a:p>
            <a:pPr marL="514350" indent="-514350" algn="just">
              <a:buAutoNum type="arabicPeriod"/>
            </a:pPr>
            <a:r>
              <a:rPr lang="en-IN" sz="3200" b="1" dirty="0" smtClean="0">
                <a:solidFill>
                  <a:schemeClr val="bg1"/>
                </a:solidFill>
                <a:effectLst>
                  <a:outerShdw blurRad="38100" dist="38100" dir="2700000" algn="tl">
                    <a:srgbClr val="000000">
                      <a:alpha val="43137"/>
                    </a:srgbClr>
                  </a:outerShdw>
                </a:effectLst>
              </a:rPr>
              <a:t>Explain 5  list  built in methods 				                  			10</a:t>
            </a:r>
          </a:p>
          <a:p>
            <a:pPr marL="514350" indent="-514350" algn="just">
              <a:buAutoNum type="arabicPeriod"/>
            </a:pPr>
            <a:r>
              <a:rPr lang="en-IN" sz="3200" b="1" dirty="0" smtClean="0">
                <a:solidFill>
                  <a:schemeClr val="bg1"/>
                </a:solidFill>
                <a:effectLst>
                  <a:outerShdw blurRad="38100" dist="38100" dir="2700000" algn="tl">
                    <a:srgbClr val="000000">
                      <a:alpha val="43137"/>
                    </a:srgbClr>
                  </a:outerShdw>
                </a:effectLst>
              </a:rPr>
              <a:t>Explain sort method with its various forms				          	05		</a:t>
            </a:r>
            <a:endParaRPr lang="en-IN" sz="28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5918" y="2714620"/>
            <a:ext cx="6643734" cy="1143008"/>
          </a:xfrm>
        </p:spPr>
        <p:txBody>
          <a:bodyPr>
            <a:normAutofit/>
          </a:bodyPr>
          <a:lstStyle/>
          <a:p>
            <a:pPr marL="514350" indent="-514350" algn="ctr"/>
            <a:r>
              <a:rPr lang="en-US"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Thank You</a:t>
            </a:r>
            <a:endParaRPr lang="en-IN"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0163387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1762205"/>
            <a:ext cx="7429552" cy="3046988"/>
          </a:xfrm>
          <a:prstGeom prst="rect">
            <a:avLst/>
          </a:prstGeom>
        </p:spPr>
        <p:txBody>
          <a:bodyPr wrap="square">
            <a:spAutoFit/>
          </a:bodyPr>
          <a:lstStyle/>
          <a:p>
            <a:pPr algn="just">
              <a:buNone/>
            </a:pPr>
            <a:r>
              <a:rPr lang="en-IN" sz="3200" b="1" dirty="0" smtClean="0">
                <a:solidFill>
                  <a:schemeClr val="bg1"/>
                </a:solidFill>
                <a:effectLst>
                  <a:outerShdw blurRad="38100" dist="38100" dir="2700000" algn="tl">
                    <a:srgbClr val="000000">
                      <a:alpha val="43137"/>
                    </a:srgbClr>
                  </a:outerShdw>
                </a:effectLst>
              </a:rPr>
              <a:t>	Positive value of index means counting forward from beginning of the list and negative value means counting backward from end of the list.</a:t>
            </a:r>
          </a:p>
          <a:p>
            <a:pPr algn="just">
              <a:buNone/>
            </a:pPr>
            <a:r>
              <a:rPr lang="en-IN" sz="3200" b="1" dirty="0" smtClean="0">
                <a:solidFill>
                  <a:schemeClr val="bg1"/>
                </a:solidFill>
                <a:effectLst>
                  <a:outerShdw blurRad="38100" dist="38100" dir="2700000" algn="tl">
                    <a:srgbClr val="000000">
                      <a:alpha val="43137"/>
                    </a:srgbClr>
                  </a:outerShdw>
                </a:effectLst>
              </a:rPr>
              <a:t>Remember the result of indexing a list is the value of type accessed from the list.</a:t>
            </a:r>
          </a:p>
        </p:txBody>
      </p:sp>
      <p:sp>
        <p:nvSpPr>
          <p:cNvPr id="4" name="Rectangle 3"/>
          <p:cNvSpPr/>
          <p:nvPr/>
        </p:nvSpPr>
        <p:spPr>
          <a:xfrm>
            <a:off x="2714612" y="500042"/>
            <a:ext cx="492922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IN" sz="3600" b="1" dirty="0" smtClean="0">
                <a:solidFill>
                  <a:srgbClr val="FFFF00"/>
                </a:solidFill>
                <a:effectLst>
                  <a:outerShdw blurRad="38100" dist="38100" dir="2700000" algn="tl">
                    <a:srgbClr val="000000">
                      <a:alpha val="43137"/>
                    </a:srgbClr>
                  </a:outerShdw>
                </a:effectLst>
              </a:rPr>
              <a:t>INTRODUCTION</a:t>
            </a:r>
            <a:endParaRPr lang="en-IN" sz="36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1142976" y="5429264"/>
            <a:ext cx="7715304"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600" b="1" dirty="0" smtClean="0">
                <a:solidFill>
                  <a:srgbClr val="FFFF00"/>
                </a:solidFill>
                <a:effectLst>
                  <a:outerShdw blurRad="38100" dist="38100" dir="2700000" algn="tl">
                    <a:srgbClr val="000000">
                      <a:alpha val="43137"/>
                    </a:srgbClr>
                  </a:outerShdw>
                </a:effectLst>
              </a:rPr>
              <a:t>NOTE: LISTS ARE MUTABLE IN NATURE</a:t>
            </a:r>
            <a:endParaRPr lang="en-IN"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9138</TotalTime>
  <Words>1634</Words>
  <Application>Microsoft Office PowerPoint</Application>
  <PresentationFormat>On-screen Show (4:3)</PresentationFormat>
  <Paragraphs>414</Paragraphs>
  <Slides>81</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Algerian</vt:lpstr>
      <vt:lpstr>Arial</vt:lpstr>
      <vt:lpstr>Calibri</vt:lpstr>
      <vt:lpstr>Times New Roman</vt:lpstr>
      <vt:lpstr>Wingdings</vt:lpstr>
      <vt:lpstr>Office Theme</vt:lpstr>
      <vt:lpstr>CHAPTER 15 LISTS</vt:lpstr>
      <vt:lpstr>Unit 2:</vt:lpstr>
      <vt:lpstr>PowerPoint Presentation</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REPRESENTATION OF LIST OR STATE DIAGRAM OF LIST</vt:lpstr>
      <vt:lpstr>STATE DIAGRAM OF LIST</vt:lpstr>
      <vt:lpstr>STATE DIAGRAM OF LIST</vt:lpstr>
      <vt:lpstr>STATE DIAGRAM OF LIST</vt:lpstr>
      <vt:lpstr>WORKING WITH LIST INDEX</vt:lpstr>
      <vt:lpstr>WORKING WITH LIST INDEX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Output:</vt:lpstr>
      <vt:lpstr>PowerPoint Presentation</vt:lpstr>
      <vt:lpstr>PowerPoint Presentation</vt:lpstr>
      <vt:lpstr>Output: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sns</cp:lastModifiedBy>
  <cp:revision>996</cp:revision>
  <dcterms:created xsi:type="dcterms:W3CDTF">2013-08-21T19:17:07Z</dcterms:created>
  <dcterms:modified xsi:type="dcterms:W3CDTF">2023-11-01T06:55:31Z</dcterms:modified>
</cp:coreProperties>
</file>